
<file path=[Content_Types].xml><?xml version="1.0" encoding="utf-8"?>
<Types xmlns="http://schemas.openxmlformats.org/package/2006/content-types">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embeddings/Microsoft_Equation2.bin" ContentType="application/vnd.openxmlformats-officedocument.oleObject"/>
  <Default Extension="bin" ContentType="application/vnd.openxmlformats-officedocument.presentationml.printerSettings"/>
  <Override PartName="/ppt/slides/slide22.xml" ContentType="application/vnd.openxmlformats-officedocument.presentationml.slide+xml"/>
  <Override PartName="/ppt/slides/slide20.xml" ContentType="application/vnd.openxmlformats-officedocument.presentationml.slide+xml"/>
  <Override PartName="/ppt/slides/slide26.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slides/slide24.xml" ContentType="application/vnd.openxmlformats-officedocument.presentationml.slide+xml"/>
  <Override PartName="/ppt/slides/slide37.xml" ContentType="application/vnd.openxmlformats-officedocument.presentationml.slide+xml"/>
  <Override PartName="/ppt/slides/slide31.xml" ContentType="application/vnd.openxmlformats-officedocument.presentationml.slide+xml"/>
  <Override PartName="/ppt/slides/slide28.xml" ContentType="application/vnd.openxmlformats-officedocument.presentationml.slide+xml"/>
  <Default Extension="vml" ContentType="application/vnd.openxmlformats-officedocument.vmlDrawing"/>
  <Override PartName="/ppt/presentation.xml" ContentType="application/vnd.openxmlformats-officedocument.presentationml.presentation.main+xml"/>
  <Default Extension="png" ContentType="image/png"/>
  <Default Extension="pict" ContentType="image/pict"/>
  <Default Extension="wmf" ContentType="image/x-wmf"/>
  <Override PartName="/ppt/notesMasters/notesMaster1.xml" ContentType="application/vnd.openxmlformats-officedocument.presentationml.notesMaster+xml"/>
  <Default Extension="pdf" ContentType="application/pdf"/>
  <Default Extension="gif" ContentType="image/gif"/>
  <Override PartName="/docProps/core.xml" ContentType="application/vnd.openxmlformats-package.core-properties+xml"/>
  <Override PartName="/ppt/slides/slide10.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8.xml" ContentType="application/vnd.openxmlformats-officedocument.presentationml.slide+xml"/>
  <Override PartName="/ppt/theme/theme1.xml" ContentType="application/vnd.openxmlformats-officedocument.theme+xml"/>
  <Override PartName="/ppt/slides/slide2.xml" ContentType="application/vnd.openxmlformats-officedocument.presentationml.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embeddings/oleObject1.bin" ContentType="application/vnd.openxmlformats-officedocument.oleObject"/>
  <Override PartName="/ppt/embeddings/Microsoft_Equation1.bin" ContentType="application/vnd.openxmlformats-officedocument.oleObject"/>
  <Override PartName="/ppt/slides/slide21.xml" ContentType="application/vnd.openxmlformats-officedocument.presentationml.slide+xml"/>
  <Override PartName="/ppt/slides/slide23.xml" ContentType="application/vnd.openxmlformats-officedocument.presentationml.slide+xml"/>
  <Override PartName="/ppt/slides/slide30.xml" ContentType="application/vnd.openxmlformats-officedocument.presentationml.slide+xml"/>
  <Override PartName="/ppt/slides/slide32.xml" ContentType="application/vnd.openxmlformats-officedocument.presentationml.slide+xml"/>
  <Override PartName="/ppt/slides/slide29.xml" ContentType="application/vnd.openxmlformats-officedocument.presentationml.slide+xml"/>
  <Override PartName="/ppt/slides/slide36.xml" ContentType="application/vnd.openxmlformats-officedocument.presentationml.slide+xml"/>
  <Override PartName="/ppt/slides/slide38.xml" ContentType="application/vnd.openxmlformats-officedocument.presentationml.slide+xml"/>
  <Override PartName="/ppt/slides/slide27.xml" ContentType="application/vnd.openxmlformats-officedocument.presentationml.slide+xml"/>
  <Override PartName="/ppt/slideMasters/slideMaster1.xml" ContentType="application/vnd.openxmlformats-officedocument.presentationml.slideMaster+xml"/>
  <Override PartName="/ppt/slides/slide34.xml" ContentType="application/vnd.openxmlformats-officedocument.presentationml.slide+xml"/>
  <Default Extension="xml" ContentType="application/xml"/>
  <Override PartName="/ppt/slides/slide25.xml" ContentType="application/vnd.openxmlformats-officedocument.presentationml.slide+xml"/>
  <Default Extension="jpeg" ContentType="image/jpeg"/>
  <Default Extension="rels" ContentType="application/vnd.openxmlformats-package.relationships+xml"/>
  <Override PartName="/ppt/viewProps.xml" ContentType="application/vnd.openxmlformats-officedocument.presentationml.viewProps+xml"/>
  <Override PartName="/docProps/app.xml" ContentType="application/vnd.openxmlformats-officedocument.extended-properties+xml"/>
  <Override PartName="/ppt/slides/slide11.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9.xml" ContentType="application/vnd.openxmlformats-officedocument.presentationml.slide+xml"/>
  <Override PartName="/ppt/slides/slide13.xml" ContentType="application/vnd.openxmlformats-officedocument.presentationml.slide+xml"/>
  <Override PartName="/ppt/tableStyles.xml" ContentType="application/vnd.openxmlformats-officedocument.presentationml.tableStyles+xml"/>
  <Override PartName="/ppt/slides/slide5.xml" ContentType="application/vnd.openxmlformats-officedocument.presentationml.slide+xml"/>
  <Override PartName="/ppt/slides/slide17.xml" ContentType="application/vnd.openxmlformats-officedocument.presentationml.slide+xml"/>
  <Override PartName="/ppt/slideLayouts/slideLayout2.xml" ContentType="application/vnd.openxmlformats-officedocument.presentationml.slideLayout+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40"/>
  </p:notesMasterIdLst>
  <p:sldIdLst>
    <p:sldId id="257" r:id="rId2"/>
    <p:sldId id="258" r:id="rId3"/>
    <p:sldId id="259" r:id="rId4"/>
    <p:sldId id="260" r:id="rId5"/>
    <p:sldId id="261" r:id="rId6"/>
    <p:sldId id="262" r:id="rId7"/>
    <p:sldId id="263" r:id="rId8"/>
    <p:sldId id="264" r:id="rId9"/>
    <p:sldId id="265" r:id="rId10"/>
    <p:sldId id="266" r:id="rId11"/>
    <p:sldId id="267" r:id="rId12"/>
    <p:sldId id="275" r:id="rId13"/>
    <p:sldId id="268" r:id="rId14"/>
    <p:sldId id="276" r:id="rId15"/>
    <p:sldId id="269" r:id="rId16"/>
    <p:sldId id="277" r:id="rId17"/>
    <p:sldId id="270" r:id="rId18"/>
    <p:sldId id="278" r:id="rId19"/>
    <p:sldId id="271" r:id="rId20"/>
    <p:sldId id="272" r:id="rId21"/>
    <p:sldId id="281" r:id="rId22"/>
    <p:sldId id="273" r:id="rId23"/>
    <p:sldId id="274" r:id="rId24"/>
    <p:sldId id="279" r:id="rId25"/>
    <p:sldId id="280" r:id="rId26"/>
    <p:sldId id="289" r:id="rId27"/>
    <p:sldId id="291" r:id="rId28"/>
    <p:sldId id="292" r:id="rId29"/>
    <p:sldId id="296" r:id="rId30"/>
    <p:sldId id="294" r:id="rId31"/>
    <p:sldId id="295" r:id="rId32"/>
    <p:sldId id="297" r:id="rId33"/>
    <p:sldId id="298" r:id="rId34"/>
    <p:sldId id="299" r:id="rId35"/>
    <p:sldId id="300" r:id="rId36"/>
    <p:sldId id="301" r:id="rId37"/>
    <p:sldId id="302" r:id="rId38"/>
    <p:sldId id="282"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1B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45" d="100"/>
          <a:sy n="145" d="100"/>
        </p:scale>
        <p:origin x="-640"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8028800" cy="78028800"/>
</p:viewPr>
</file>

<file path=ppt/_rels/presentation.xml.rels><?xml version="1.0" encoding="UTF-8" standalone="yes"?>
<Relationships xmlns="http://schemas.openxmlformats.org/package/2006/relationships"><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notesMaster" Target="notesMasters/notes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 Type="http://schemas.openxmlformats.org/officeDocument/2006/relationships/slideMaster" Target="slideMasters/slideMaster1.xml"/><Relationship Id="rId19" Type="http://schemas.openxmlformats.org/officeDocument/2006/relationships/slide" Target="slides/slide18.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8" Type="http://schemas.openxmlformats.org/officeDocument/2006/relationships/slide" Target="slides/slide17.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2.pict"/></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0CCD4D-C1D4-C146-9315-BF0D6CD69095}" type="datetimeFigureOut">
              <a:rPr lang="en-US" smtClean="0"/>
              <a:pPr/>
              <a:t>10/12/09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0C29B3-6936-2843-897E-EBE11C10BD2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5"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2226" name="Rectangle 2"/>
          <p:cNvSpPr>
            <a:spLocks noGrp="1" noChangeArrowheads="1"/>
          </p:cNvSpPr>
          <p:nvPr>
            <p:ph type="body" idx="1"/>
          </p:nvPr>
        </p:nvSpPr>
        <p:spPr bwMode="auto">
          <a:xfrm>
            <a:off x="685800" y="4343400"/>
            <a:ext cx="5486400" cy="4114800"/>
          </a:xfrm>
          <a:prstGeom prst="rect">
            <a:avLst/>
          </a:prstGeom>
          <a:noFill/>
          <a:ln>
            <a:miter lim="800000"/>
            <a:headEnd/>
            <a:tailEnd/>
          </a:ln>
        </p:spPr>
        <p:txBody>
          <a:bodyPr>
            <a:prstTxWarp prst="textNoShape">
              <a:avLst/>
            </a:prstTxWarp>
          </a:bodyPr>
          <a:lstStyle/>
          <a:p>
            <a:pPr marL="39688">
              <a:spcBef>
                <a:spcPts val="413"/>
              </a:spcBef>
            </a:pPr>
            <a:r>
              <a:rPr lang="en-US" b="1">
                <a:solidFill>
                  <a:srgbClr val="000000"/>
                </a:solidFill>
                <a:ea typeface="Arial" pitchFamily="26" charset="0"/>
                <a:cs typeface="Arial" pitchFamily="26" charset="0"/>
                <a:sym typeface="Arial" pitchFamily="26" charset="0"/>
              </a:rPr>
              <a:t>FIGURE 6-12 Dependence of initial velocity on substrate concentration.</a:t>
            </a:r>
            <a:r>
              <a:rPr lang="en-US">
                <a:solidFill>
                  <a:srgbClr val="000000"/>
                </a:solidFill>
                <a:ea typeface="Arial" pitchFamily="26" charset="0"/>
                <a:cs typeface="Arial" pitchFamily="26" charset="0"/>
                <a:sym typeface="Arial" pitchFamily="26" charset="0"/>
              </a:rPr>
              <a:t> This graph shows the kinetic parameters that define the limits of the curve at high and low [S]. At low [S], </a:t>
            </a:r>
            <a:r>
              <a:rPr lang="en-US" i="1">
                <a:solidFill>
                  <a:srgbClr val="000000"/>
                </a:solidFill>
                <a:ea typeface="Arial" pitchFamily="26" charset="0"/>
                <a:cs typeface="Arial" pitchFamily="26" charset="0"/>
                <a:sym typeface="Arial" pitchFamily="26" charset="0"/>
              </a:rPr>
              <a:t>K</a:t>
            </a:r>
            <a:r>
              <a:rPr lang="en-US" baseline="-25000">
                <a:solidFill>
                  <a:srgbClr val="000000"/>
                </a:solidFill>
                <a:ea typeface="Arial" pitchFamily="26" charset="0"/>
                <a:cs typeface="Arial" pitchFamily="26" charset="0"/>
                <a:sym typeface="Arial" pitchFamily="26" charset="0"/>
              </a:rPr>
              <a:t>m</a:t>
            </a:r>
            <a:r>
              <a:rPr lang="en-US">
                <a:solidFill>
                  <a:srgbClr val="000000"/>
                </a:solidFill>
                <a:ea typeface="Arial" pitchFamily="26" charset="0"/>
                <a:cs typeface="Arial" pitchFamily="26" charset="0"/>
                <a:sym typeface="Arial" pitchFamily="26" charset="0"/>
              </a:rPr>
              <a:t> &gt;&gt; [S] and the [S] term in the denominator of the Michaelis-Menten equation (Eqn 6-9) becomes insignificant. The equation simplifies to </a:t>
            </a:r>
            <a:r>
              <a:rPr lang="en-US" i="1">
                <a:solidFill>
                  <a:srgbClr val="000000"/>
                </a:solidFill>
                <a:ea typeface="Arial" pitchFamily="26" charset="0"/>
                <a:cs typeface="Arial" pitchFamily="26" charset="0"/>
                <a:sym typeface="Arial" pitchFamily="26" charset="0"/>
              </a:rPr>
              <a:t>V</a:t>
            </a:r>
            <a:r>
              <a:rPr lang="en-US" baseline="-25000">
                <a:solidFill>
                  <a:srgbClr val="000000"/>
                </a:solidFill>
                <a:ea typeface="Arial" pitchFamily="26" charset="0"/>
                <a:cs typeface="Arial" pitchFamily="26" charset="0"/>
                <a:sym typeface="Arial" pitchFamily="26" charset="0"/>
              </a:rPr>
              <a:t>0</a:t>
            </a:r>
            <a:r>
              <a:rPr lang="en-US">
                <a:solidFill>
                  <a:srgbClr val="000000"/>
                </a:solidFill>
                <a:ea typeface="Arial" pitchFamily="26" charset="0"/>
                <a:cs typeface="Arial" pitchFamily="26" charset="0"/>
                <a:sym typeface="Arial" pitchFamily="26" charset="0"/>
              </a:rPr>
              <a:t> = </a:t>
            </a:r>
            <a:r>
              <a:rPr lang="en-US" i="1">
                <a:solidFill>
                  <a:srgbClr val="000000"/>
                </a:solidFill>
                <a:ea typeface="Arial" pitchFamily="26" charset="0"/>
                <a:cs typeface="Arial" pitchFamily="26" charset="0"/>
                <a:sym typeface="Arial" pitchFamily="26" charset="0"/>
              </a:rPr>
              <a:t>V</a:t>
            </a:r>
            <a:r>
              <a:rPr lang="en-US" baseline="-25000">
                <a:solidFill>
                  <a:srgbClr val="000000"/>
                </a:solidFill>
                <a:ea typeface="Arial" pitchFamily="26" charset="0"/>
                <a:cs typeface="Arial" pitchFamily="26" charset="0"/>
                <a:sym typeface="Arial" pitchFamily="26" charset="0"/>
              </a:rPr>
              <a:t>max</a:t>
            </a:r>
            <a:r>
              <a:rPr lang="en-US">
                <a:solidFill>
                  <a:srgbClr val="000000"/>
                </a:solidFill>
                <a:ea typeface="Arial" pitchFamily="26" charset="0"/>
                <a:cs typeface="Arial" pitchFamily="26" charset="0"/>
                <a:sym typeface="Arial" pitchFamily="26" charset="0"/>
              </a:rPr>
              <a:t>[S]/</a:t>
            </a:r>
            <a:r>
              <a:rPr lang="en-US" i="1">
                <a:solidFill>
                  <a:srgbClr val="000000"/>
                </a:solidFill>
                <a:ea typeface="Arial" pitchFamily="26" charset="0"/>
                <a:cs typeface="Arial" pitchFamily="26" charset="0"/>
                <a:sym typeface="Arial" pitchFamily="26" charset="0"/>
              </a:rPr>
              <a:t>K</a:t>
            </a:r>
            <a:r>
              <a:rPr lang="en-US" baseline="-25000">
                <a:solidFill>
                  <a:srgbClr val="000000"/>
                </a:solidFill>
                <a:ea typeface="Arial" pitchFamily="26" charset="0"/>
                <a:cs typeface="Arial" pitchFamily="26" charset="0"/>
                <a:sym typeface="Arial" pitchFamily="26" charset="0"/>
              </a:rPr>
              <a:t>m</a:t>
            </a:r>
            <a:r>
              <a:rPr lang="en-US">
                <a:solidFill>
                  <a:srgbClr val="000000"/>
                </a:solidFill>
                <a:ea typeface="Arial" pitchFamily="26" charset="0"/>
                <a:cs typeface="Arial" pitchFamily="26" charset="0"/>
                <a:sym typeface="Arial" pitchFamily="26" charset="0"/>
              </a:rPr>
              <a:t> and </a:t>
            </a:r>
            <a:r>
              <a:rPr lang="en-US" i="1">
                <a:solidFill>
                  <a:srgbClr val="000000"/>
                </a:solidFill>
                <a:ea typeface="Arial" pitchFamily="26" charset="0"/>
                <a:cs typeface="Arial" pitchFamily="26" charset="0"/>
                <a:sym typeface="Arial" pitchFamily="26" charset="0"/>
              </a:rPr>
              <a:t>V</a:t>
            </a:r>
            <a:r>
              <a:rPr lang="en-US" baseline="-25000">
                <a:solidFill>
                  <a:srgbClr val="000000"/>
                </a:solidFill>
                <a:ea typeface="Arial" pitchFamily="26" charset="0"/>
                <a:cs typeface="Arial" pitchFamily="26" charset="0"/>
                <a:sym typeface="Arial" pitchFamily="26" charset="0"/>
              </a:rPr>
              <a:t>0</a:t>
            </a:r>
            <a:r>
              <a:rPr lang="en-US">
                <a:solidFill>
                  <a:srgbClr val="000000"/>
                </a:solidFill>
                <a:ea typeface="Arial" pitchFamily="26" charset="0"/>
                <a:cs typeface="Arial" pitchFamily="26" charset="0"/>
                <a:sym typeface="Arial" pitchFamily="26" charset="0"/>
              </a:rPr>
              <a:t> exhibits a linear dependence on [S], as observed here. At high [S], where [S] &gt;&gt; </a:t>
            </a:r>
            <a:r>
              <a:rPr lang="en-US" i="1">
                <a:solidFill>
                  <a:srgbClr val="000000"/>
                </a:solidFill>
                <a:ea typeface="Arial" pitchFamily="26" charset="0"/>
                <a:cs typeface="Arial" pitchFamily="26" charset="0"/>
                <a:sym typeface="Arial" pitchFamily="26" charset="0"/>
              </a:rPr>
              <a:t>K</a:t>
            </a:r>
            <a:r>
              <a:rPr lang="en-US" baseline="-25000">
                <a:solidFill>
                  <a:srgbClr val="000000"/>
                </a:solidFill>
                <a:ea typeface="Arial" pitchFamily="26" charset="0"/>
                <a:cs typeface="Arial" pitchFamily="26" charset="0"/>
                <a:sym typeface="Arial" pitchFamily="26" charset="0"/>
              </a:rPr>
              <a:t>m</a:t>
            </a:r>
            <a:r>
              <a:rPr lang="en-US">
                <a:solidFill>
                  <a:srgbClr val="000000"/>
                </a:solidFill>
                <a:ea typeface="Arial" pitchFamily="26" charset="0"/>
                <a:cs typeface="Arial" pitchFamily="26" charset="0"/>
                <a:sym typeface="Arial" pitchFamily="26" charset="0"/>
              </a:rPr>
              <a:t>, the </a:t>
            </a:r>
            <a:r>
              <a:rPr lang="en-US" i="1">
                <a:solidFill>
                  <a:srgbClr val="000000"/>
                </a:solidFill>
                <a:ea typeface="Arial" pitchFamily="26" charset="0"/>
                <a:cs typeface="Arial" pitchFamily="26" charset="0"/>
                <a:sym typeface="Arial" pitchFamily="26" charset="0"/>
              </a:rPr>
              <a:t>K</a:t>
            </a:r>
            <a:r>
              <a:rPr lang="en-US" baseline="-25000">
                <a:solidFill>
                  <a:srgbClr val="000000"/>
                </a:solidFill>
                <a:ea typeface="Arial" pitchFamily="26" charset="0"/>
                <a:cs typeface="Arial" pitchFamily="26" charset="0"/>
                <a:sym typeface="Arial" pitchFamily="26" charset="0"/>
              </a:rPr>
              <a:t>m</a:t>
            </a:r>
            <a:r>
              <a:rPr lang="en-US">
                <a:solidFill>
                  <a:srgbClr val="000000"/>
                </a:solidFill>
                <a:ea typeface="Arial" pitchFamily="26" charset="0"/>
                <a:cs typeface="Arial" pitchFamily="26" charset="0"/>
                <a:sym typeface="Arial" pitchFamily="26" charset="0"/>
              </a:rPr>
              <a:t> term in the denominator of the Michaelis-Menten equation becomes insignificant and the equation simplifies to </a:t>
            </a:r>
            <a:r>
              <a:rPr lang="en-US" i="1">
                <a:solidFill>
                  <a:srgbClr val="000000"/>
                </a:solidFill>
                <a:ea typeface="Arial" pitchFamily="26" charset="0"/>
                <a:cs typeface="Arial" pitchFamily="26" charset="0"/>
                <a:sym typeface="Arial" pitchFamily="26" charset="0"/>
              </a:rPr>
              <a:t>V</a:t>
            </a:r>
            <a:r>
              <a:rPr lang="en-US" baseline="-25000">
                <a:solidFill>
                  <a:srgbClr val="000000"/>
                </a:solidFill>
                <a:ea typeface="Arial" pitchFamily="26" charset="0"/>
                <a:cs typeface="Arial" pitchFamily="26" charset="0"/>
                <a:sym typeface="Arial" pitchFamily="26" charset="0"/>
              </a:rPr>
              <a:t>0</a:t>
            </a:r>
            <a:r>
              <a:rPr lang="en-US">
                <a:solidFill>
                  <a:srgbClr val="000000"/>
                </a:solidFill>
                <a:ea typeface="Arial" pitchFamily="26" charset="0"/>
                <a:cs typeface="Arial" pitchFamily="26" charset="0"/>
                <a:sym typeface="Arial" pitchFamily="26" charset="0"/>
              </a:rPr>
              <a:t> = </a:t>
            </a:r>
            <a:r>
              <a:rPr lang="en-US" i="1">
                <a:solidFill>
                  <a:srgbClr val="000000"/>
                </a:solidFill>
                <a:ea typeface="Arial" pitchFamily="26" charset="0"/>
                <a:cs typeface="Arial" pitchFamily="26" charset="0"/>
                <a:sym typeface="Arial" pitchFamily="26" charset="0"/>
              </a:rPr>
              <a:t>V</a:t>
            </a:r>
            <a:r>
              <a:rPr lang="en-US" baseline="-25000">
                <a:solidFill>
                  <a:srgbClr val="000000"/>
                </a:solidFill>
                <a:ea typeface="Arial" pitchFamily="26" charset="0"/>
                <a:cs typeface="Arial" pitchFamily="26" charset="0"/>
                <a:sym typeface="Arial" pitchFamily="26" charset="0"/>
              </a:rPr>
              <a:t>max</a:t>
            </a:r>
            <a:r>
              <a:rPr lang="en-US">
                <a:solidFill>
                  <a:srgbClr val="000000"/>
                </a:solidFill>
                <a:ea typeface="Arial" pitchFamily="26" charset="0"/>
                <a:cs typeface="Arial" pitchFamily="26" charset="0"/>
                <a:sym typeface="Arial" pitchFamily="26" charset="0"/>
              </a:rPr>
              <a:t>; this is consistent with the plateau observed at high [S]. The Michaelis-Menten equation is therefore consistent with the observed dependence of </a:t>
            </a:r>
            <a:r>
              <a:rPr lang="en-US" i="1">
                <a:solidFill>
                  <a:srgbClr val="000000"/>
                </a:solidFill>
                <a:ea typeface="Arial" pitchFamily="26" charset="0"/>
                <a:cs typeface="Arial" pitchFamily="26" charset="0"/>
                <a:sym typeface="Arial" pitchFamily="26" charset="0"/>
              </a:rPr>
              <a:t>V</a:t>
            </a:r>
            <a:r>
              <a:rPr lang="en-US" baseline="-25000">
                <a:solidFill>
                  <a:srgbClr val="000000"/>
                </a:solidFill>
                <a:ea typeface="Arial" pitchFamily="26" charset="0"/>
                <a:cs typeface="Arial" pitchFamily="26" charset="0"/>
                <a:sym typeface="Arial" pitchFamily="26" charset="0"/>
              </a:rPr>
              <a:t>0</a:t>
            </a:r>
            <a:r>
              <a:rPr lang="en-US">
                <a:solidFill>
                  <a:srgbClr val="000000"/>
                </a:solidFill>
                <a:ea typeface="Arial" pitchFamily="26" charset="0"/>
                <a:cs typeface="Arial" pitchFamily="26" charset="0"/>
                <a:sym typeface="Arial" pitchFamily="26" charset="0"/>
              </a:rPr>
              <a:t> on [S], and the shape of the curve is defined by the terms </a:t>
            </a:r>
            <a:r>
              <a:rPr lang="en-US" i="1">
                <a:solidFill>
                  <a:srgbClr val="000000"/>
                </a:solidFill>
                <a:ea typeface="Arial" pitchFamily="26" charset="0"/>
                <a:cs typeface="Arial" pitchFamily="26" charset="0"/>
                <a:sym typeface="Arial" pitchFamily="26" charset="0"/>
              </a:rPr>
              <a:t>V</a:t>
            </a:r>
            <a:r>
              <a:rPr lang="en-US" baseline="-25000">
                <a:solidFill>
                  <a:srgbClr val="000000"/>
                </a:solidFill>
                <a:ea typeface="Arial" pitchFamily="26" charset="0"/>
                <a:cs typeface="Arial" pitchFamily="26" charset="0"/>
                <a:sym typeface="Arial" pitchFamily="26" charset="0"/>
              </a:rPr>
              <a:t>max</a:t>
            </a:r>
            <a:r>
              <a:rPr lang="en-US">
                <a:solidFill>
                  <a:srgbClr val="000000"/>
                </a:solidFill>
                <a:ea typeface="Arial" pitchFamily="26" charset="0"/>
                <a:cs typeface="Arial" pitchFamily="26" charset="0"/>
                <a:sym typeface="Arial" pitchFamily="26" charset="0"/>
              </a:rPr>
              <a:t>/</a:t>
            </a:r>
            <a:r>
              <a:rPr lang="en-US" i="1">
                <a:solidFill>
                  <a:srgbClr val="000000"/>
                </a:solidFill>
                <a:ea typeface="Arial" pitchFamily="26" charset="0"/>
                <a:cs typeface="Arial" pitchFamily="26" charset="0"/>
                <a:sym typeface="Arial" pitchFamily="26" charset="0"/>
              </a:rPr>
              <a:t>K</a:t>
            </a:r>
            <a:r>
              <a:rPr lang="en-US" baseline="-25000">
                <a:solidFill>
                  <a:srgbClr val="000000"/>
                </a:solidFill>
                <a:ea typeface="Arial" pitchFamily="26" charset="0"/>
                <a:cs typeface="Arial" pitchFamily="26" charset="0"/>
                <a:sym typeface="Arial" pitchFamily="26" charset="0"/>
              </a:rPr>
              <a:t>m</a:t>
            </a:r>
            <a:r>
              <a:rPr lang="en-US">
                <a:solidFill>
                  <a:srgbClr val="000000"/>
                </a:solidFill>
                <a:ea typeface="Arial" pitchFamily="26" charset="0"/>
                <a:cs typeface="Arial" pitchFamily="26" charset="0"/>
                <a:sym typeface="Arial" pitchFamily="26" charset="0"/>
              </a:rPr>
              <a:t> at low [S] and </a:t>
            </a:r>
            <a:r>
              <a:rPr lang="en-US" i="1">
                <a:solidFill>
                  <a:srgbClr val="000000"/>
                </a:solidFill>
                <a:ea typeface="Arial" pitchFamily="26" charset="0"/>
                <a:cs typeface="Arial" pitchFamily="26" charset="0"/>
                <a:sym typeface="Arial" pitchFamily="26" charset="0"/>
              </a:rPr>
              <a:t>V</a:t>
            </a:r>
            <a:r>
              <a:rPr lang="en-US" baseline="-25000">
                <a:solidFill>
                  <a:srgbClr val="000000"/>
                </a:solidFill>
                <a:ea typeface="Arial" pitchFamily="26" charset="0"/>
                <a:cs typeface="Arial" pitchFamily="26" charset="0"/>
                <a:sym typeface="Arial" pitchFamily="26" charset="0"/>
              </a:rPr>
              <a:t>max</a:t>
            </a:r>
            <a:r>
              <a:rPr lang="en-US">
                <a:solidFill>
                  <a:srgbClr val="000000"/>
                </a:solidFill>
                <a:ea typeface="Arial" pitchFamily="26" charset="0"/>
                <a:cs typeface="Arial" pitchFamily="26" charset="0"/>
                <a:sym typeface="Arial" pitchFamily="26" charset="0"/>
              </a:rPr>
              <a:t> at high [S].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521695-C735-1049-A40D-85BB1D6971A9}" type="datetimeFigureOut">
              <a:rPr lang="en-US" smtClean="0"/>
              <a:pPr/>
              <a:t>10/12/09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92050-E5B7-5742-9550-FB8ECB6FF33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521695-C735-1049-A40D-85BB1D6971A9}" type="datetimeFigureOut">
              <a:rPr lang="en-US" smtClean="0"/>
              <a:pPr/>
              <a:t>10/12/09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92050-E5B7-5742-9550-FB8ECB6FF3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521695-C735-1049-A40D-85BB1D6971A9}" type="datetimeFigureOut">
              <a:rPr lang="en-US" smtClean="0"/>
              <a:pPr/>
              <a:t>10/12/09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92050-E5B7-5742-9550-FB8ECB6FF3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521695-C735-1049-A40D-85BB1D6971A9}" type="datetimeFigureOut">
              <a:rPr lang="en-US" smtClean="0"/>
              <a:pPr/>
              <a:t>10/12/09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92050-E5B7-5742-9550-FB8ECB6FF3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521695-C735-1049-A40D-85BB1D6971A9}" type="datetimeFigureOut">
              <a:rPr lang="en-US" smtClean="0"/>
              <a:pPr/>
              <a:t>10/12/09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92050-E5B7-5742-9550-FB8ECB6FF33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521695-C735-1049-A40D-85BB1D6971A9}" type="datetimeFigureOut">
              <a:rPr lang="en-US" smtClean="0"/>
              <a:pPr/>
              <a:t>10/12/09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C92050-E5B7-5742-9550-FB8ECB6FF3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521695-C735-1049-A40D-85BB1D6971A9}" type="datetimeFigureOut">
              <a:rPr lang="en-US" smtClean="0"/>
              <a:pPr/>
              <a:t>10/12/09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C92050-E5B7-5742-9550-FB8ECB6FF33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521695-C735-1049-A40D-85BB1D6971A9}" type="datetimeFigureOut">
              <a:rPr lang="en-US" smtClean="0"/>
              <a:pPr/>
              <a:t>10/12/09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C92050-E5B7-5742-9550-FB8ECB6FF3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21695-C735-1049-A40D-85BB1D6971A9}" type="datetimeFigureOut">
              <a:rPr lang="en-US" smtClean="0"/>
              <a:pPr/>
              <a:t>10/12/09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C92050-E5B7-5742-9550-FB8ECB6FF3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521695-C735-1049-A40D-85BB1D6971A9}" type="datetimeFigureOut">
              <a:rPr lang="en-US" smtClean="0"/>
              <a:pPr/>
              <a:t>10/12/09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C92050-E5B7-5742-9550-FB8ECB6FF3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521695-C735-1049-A40D-85BB1D6971A9}" type="datetimeFigureOut">
              <a:rPr lang="en-US" smtClean="0"/>
              <a:pPr/>
              <a:t>10/12/09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C92050-E5B7-5742-9550-FB8ECB6FF33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21695-C735-1049-A40D-85BB1D6971A9}" type="datetimeFigureOut">
              <a:rPr lang="en-US" smtClean="0"/>
              <a:pPr/>
              <a:t>10/12/09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92050-E5B7-5742-9550-FB8ECB6FF33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800" b="1" i="0" kern="1200">
          <a:solidFill>
            <a:schemeClr val="tx1"/>
          </a:solidFill>
          <a:latin typeface="Arial"/>
          <a:ea typeface="+mj-ea"/>
          <a:cs typeface="+mj-cs"/>
        </a:defRPr>
      </a:lvl1pPr>
    </p:titleStyle>
    <p:bodyStyle>
      <a:lvl1pPr marL="342900" indent="-342900" algn="l" defTabSz="457200" rtl="0" eaLnBrk="1" latinLnBrk="0" hangingPunct="1">
        <a:spcBef>
          <a:spcPct val="20000"/>
        </a:spcBef>
        <a:buFont typeface="Arial"/>
        <a:buChar char="•"/>
        <a:defRPr sz="2800" b="1" i="0" kern="120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000" b="1" i="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df"/><Relationship Id="rId3" Type="http://schemas.openxmlformats.org/officeDocument/2006/relationships/image" Target="../media/image81.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df"/><Relationship Id="rId3" Type="http://schemas.openxmlformats.org/officeDocument/2006/relationships/image" Target="../media/image121.png"/><Relationship Id="rId4" Type="http://schemas.openxmlformats.org/officeDocument/2006/relationships/image" Target="../media/image8.png"/><Relationship Id="rId5"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df"/><Relationship Id="rId3" Type="http://schemas.openxmlformats.org/officeDocument/2006/relationships/image" Target="../media/image17.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 Id="rId3" Type="http://schemas.openxmlformats.org/officeDocument/2006/relationships/image" Target="../media/image15.pdf"/><Relationship Id="rId4" Type="http://schemas.openxmlformats.org/officeDocument/2006/relationships/image" Target="../media/image22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df"/><Relationship Id="rId3" Type="http://schemas.openxmlformats.org/officeDocument/2006/relationships/image" Target="../media/image251.png"/><Relationship Id="rId4" Type="http://schemas.openxmlformats.org/officeDocument/2006/relationships/image" Target="../media/image18.png"/><Relationship Id="rId5" Type="http://schemas.openxmlformats.org/officeDocument/2006/relationships/image" Target="../media/image19.png"/><Relationship Id="rId6" Type="http://schemas.openxmlformats.org/officeDocument/2006/relationships/image" Target="../media/image20.png"/><Relationship Id="rId7" Type="http://schemas.openxmlformats.org/officeDocument/2006/relationships/image" Target="../media/image2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jpeg"/><Relationship Id="rId3" Type="http://schemas.openxmlformats.org/officeDocument/2006/relationships/image" Target="../media/image2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png"/><Relationship Id="rId3" Type="http://schemas.openxmlformats.org/officeDocument/2006/relationships/image" Target="../media/image26.pdf"/><Relationship Id="rId4" Type="http://schemas.openxmlformats.org/officeDocument/2006/relationships/image" Target="../media/image3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8.pdf"/><Relationship Id="rId3" Type="http://schemas.openxmlformats.org/officeDocument/2006/relationships/image" Target="../media/image38.png"/><Relationship Id="rId4" Type="http://schemas.openxmlformats.org/officeDocument/2006/relationships/image" Target="../media/image2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0.pdf"/><Relationship Id="rId3" Type="http://schemas.openxmlformats.org/officeDocument/2006/relationships/image" Target="../media/image411.png"/><Relationship Id="rId4" Type="http://schemas.openxmlformats.org/officeDocument/2006/relationships/image" Target="../media/image31.pdf"/><Relationship Id="rId5" Type="http://schemas.openxmlformats.org/officeDocument/2006/relationships/image" Target="../media/image43.png"/><Relationship Id="rId6" Type="http://schemas.openxmlformats.org/officeDocument/2006/relationships/image" Target="../media/image32.pdf"/><Relationship Id="rId7" Type="http://schemas.openxmlformats.org/officeDocument/2006/relationships/image" Target="../media/image4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4.jpeg"/></Relationships>
</file>

<file path=ppt/slides/_rels/slide28.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6.xml"/><Relationship Id="rId3"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image" Target="../media/image37.png"/><Relationship Id="rId4" Type="http://schemas.openxmlformats.org/officeDocument/2006/relationships/oleObject" Target="../embeddings/Microsoft_Equation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Microsoft_Equation2.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9.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0.png"/><Relationship Id="rId3" Type="http://schemas.openxmlformats.org/officeDocument/2006/relationships/image" Target="../media/image4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Macintosh%20HD:Users:zerongwang:Desktop:teaching:biochemistry%20lab:biochem%20lab%20documents:lab%205%20enzyme:EXERCISE%205%20Enzyme.doc!OLE_LINK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df"/><Relationship Id="rId3" Type="http://schemas.openxmlformats.org/officeDocument/2006/relationships/image" Target="../media/image2.png"/><Relationship Id="rId4" Type="http://schemas.openxmlformats.org/officeDocument/2006/relationships/image" Target="../media/image2.pdf"/><Relationship Id="rId5"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df"/><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533400"/>
            <a:ext cx="7793038" cy="685800"/>
          </a:xfrm>
        </p:spPr>
        <p:txBody>
          <a:bodyPr>
            <a:normAutofit fontScale="90000"/>
          </a:bodyPr>
          <a:lstStyle/>
          <a:p>
            <a:pPr eaLnBrk="1" hangingPunct="1"/>
            <a:r>
              <a:rPr lang="en-ZA"/>
              <a:t>Analysis of Protein Purity</a:t>
            </a:r>
            <a:endParaRPr lang="en-US"/>
          </a:p>
        </p:txBody>
      </p:sp>
      <p:sp>
        <p:nvSpPr>
          <p:cNvPr id="18435" name="Rectangle 3"/>
          <p:cNvSpPr>
            <a:spLocks noGrp="1" noChangeArrowheads="1"/>
          </p:cNvSpPr>
          <p:nvPr>
            <p:ph type="body" idx="1"/>
          </p:nvPr>
        </p:nvSpPr>
        <p:spPr>
          <a:xfrm>
            <a:off x="685800" y="1752600"/>
            <a:ext cx="7772400" cy="4114800"/>
          </a:xfrm>
        </p:spPr>
        <p:txBody>
          <a:bodyPr>
            <a:normAutofit/>
          </a:bodyPr>
          <a:lstStyle/>
          <a:p>
            <a:pPr eaLnBrk="1" hangingPunct="1"/>
            <a:r>
              <a:rPr lang="en-ZA"/>
              <a:t>Total protein</a:t>
            </a:r>
          </a:p>
          <a:p>
            <a:pPr eaLnBrk="1" hangingPunct="1"/>
            <a:r>
              <a:rPr lang="en-ZA"/>
              <a:t>Specific quantification</a:t>
            </a:r>
          </a:p>
          <a:p>
            <a:pPr lvl="1" eaLnBrk="1" hangingPunct="1"/>
            <a:r>
              <a:rPr lang="en-ZA"/>
              <a:t>Activity assays</a:t>
            </a:r>
          </a:p>
          <a:p>
            <a:pPr lvl="1" eaLnBrk="1" hangingPunct="1"/>
            <a:r>
              <a:rPr lang="en-ZA"/>
              <a:t>Binding assays</a:t>
            </a:r>
          </a:p>
          <a:p>
            <a:pPr eaLnBrk="1" hangingPunct="1"/>
            <a:r>
              <a:rPr lang="en-ZA"/>
              <a:t>Detection of impurities</a:t>
            </a:r>
          </a:p>
          <a:p>
            <a:pPr lvl="1" eaLnBrk="1" hangingPunct="1"/>
            <a:r>
              <a:rPr lang="en-ZA"/>
              <a:t>HPLC</a:t>
            </a:r>
          </a:p>
          <a:p>
            <a:pPr lvl="1" eaLnBrk="1" hangingPunct="1"/>
            <a:r>
              <a:rPr lang="en-ZA"/>
              <a:t>Gel electrophoresis</a:t>
            </a:r>
          </a:p>
          <a:p>
            <a:pPr eaLnBrk="1" hangingPunct="1"/>
            <a:r>
              <a:rPr lang="en-ZA"/>
              <a:t>Protein mass spectrometry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93038" cy="685800"/>
          </a:xfrm>
        </p:spPr>
        <p:txBody>
          <a:bodyPr>
            <a:normAutofit fontScale="90000"/>
          </a:bodyPr>
          <a:lstStyle/>
          <a:p>
            <a:pPr eaLnBrk="1" hangingPunct="1"/>
            <a:r>
              <a:rPr lang="en-US"/>
              <a:t>Enzyme Kinetics</a:t>
            </a:r>
          </a:p>
        </p:txBody>
      </p:sp>
      <p:sp>
        <p:nvSpPr>
          <p:cNvPr id="27651" name="Rectangle 3"/>
          <p:cNvSpPr>
            <a:spLocks noGrp="1" noChangeArrowheads="1"/>
          </p:cNvSpPr>
          <p:nvPr>
            <p:ph type="body" idx="1"/>
          </p:nvPr>
        </p:nvSpPr>
        <p:spPr>
          <a:xfrm>
            <a:off x="1066800" y="1905000"/>
            <a:ext cx="7620000" cy="4114800"/>
          </a:xfrm>
        </p:spPr>
        <p:txBody>
          <a:bodyPr/>
          <a:lstStyle/>
          <a:p>
            <a:pPr eaLnBrk="1" hangingPunct="1">
              <a:spcBef>
                <a:spcPts val="2475"/>
              </a:spcBef>
            </a:pPr>
            <a:r>
              <a:rPr lang="en-US" sz="2800" dirty="0"/>
              <a:t>An approach to understanding the mechanism of action of enzymes</a:t>
            </a:r>
          </a:p>
          <a:p>
            <a:pPr eaLnBrk="1" hangingPunct="1">
              <a:spcBef>
                <a:spcPts val="2475"/>
              </a:spcBef>
            </a:pPr>
            <a:r>
              <a:rPr lang="en-US" sz="2800" dirty="0"/>
              <a:t>An approach to understanding how mutations may effect function</a:t>
            </a:r>
          </a:p>
          <a:p>
            <a:pPr eaLnBrk="1" hangingPunct="1">
              <a:spcBef>
                <a:spcPts val="2475"/>
              </a:spcBef>
            </a:pPr>
            <a:r>
              <a:rPr lang="en-US" sz="2800" dirty="0"/>
              <a:t>An approach to </a:t>
            </a:r>
            <a:r>
              <a:rPr lang="en-US" sz="2800" dirty="0" smtClean="0"/>
              <a:t>understand </a:t>
            </a:r>
            <a:r>
              <a:rPr lang="en-US" sz="2800" dirty="0"/>
              <a:t>how changes in the physical and chemical environments change function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Order Reaction</a:t>
            </a:r>
            <a:endParaRPr lang="en-US" dirty="0"/>
          </a:p>
        </p:txBody>
      </p:sp>
      <p:pic>
        <p:nvPicPr>
          <p:cNvPr id="4" name="Picture 3"/>
          <p:cNvPicPr>
            <a:picLocks noChangeAspect="1"/>
          </p:cNvPicPr>
          <p:nvPr/>
        </p:nvPicPr>
        <mc:AlternateContent xmlns:ma="http://schemas.microsoft.com/office/mac/drawingml/2008/main">
          <mc:Choice Requires="ma">
            <p:blipFill>
              <a:blip r:embed="rId2"/>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3"/>
              <a:stretch>
                <a:fillRect/>
              </a:stretch>
            </p:blipFill>
          </mc:Fallback>
        </mc:AlternateContent>
        <p:spPr>
          <a:xfrm>
            <a:off x="3124200" y="1417638"/>
            <a:ext cx="2895600" cy="755374"/>
          </a:xfrm>
          <a:prstGeom prst="rect">
            <a:avLst/>
          </a:prstGeom>
        </p:spPr>
      </p:pic>
      <p:pic>
        <p:nvPicPr>
          <p:cNvPr id="5" name="Picture 4"/>
          <p:cNvPicPr>
            <a:picLocks noChangeAspect="1"/>
          </p:cNvPicPr>
          <p:nvPr/>
        </p:nvPicPr>
        <p:blipFill>
          <a:blip r:embed="rId4"/>
          <a:stretch>
            <a:fillRect/>
          </a:stretch>
        </p:blipFill>
        <p:spPr>
          <a:xfrm>
            <a:off x="381000" y="2514600"/>
            <a:ext cx="8534400" cy="3164311"/>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r>
              <a:rPr lang="en-US" baseline="30000" dirty="0" smtClean="0"/>
              <a:t>st</a:t>
            </a:r>
            <a:r>
              <a:rPr lang="en-US" dirty="0" smtClean="0"/>
              <a:t> Order Reaction</a:t>
            </a:r>
            <a:endParaRPr lang="en-US" dirty="0"/>
          </a:p>
        </p:txBody>
      </p:sp>
      <p:pic>
        <p:nvPicPr>
          <p:cNvPr id="4" name="Picture 3" descr="kinetfirstord.gif"/>
          <p:cNvPicPr>
            <a:picLocks noChangeAspect="1"/>
          </p:cNvPicPr>
          <p:nvPr/>
        </p:nvPicPr>
        <p:blipFill>
          <a:blip r:embed="rId2"/>
          <a:stretch>
            <a:fillRect/>
          </a:stretch>
        </p:blipFill>
        <p:spPr>
          <a:xfrm>
            <a:off x="508000" y="2590800"/>
            <a:ext cx="8178800" cy="35433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Order Reaction</a:t>
            </a:r>
            <a:endParaRPr lang="en-US" dirty="0"/>
          </a:p>
        </p:txBody>
      </p:sp>
      <p:pic>
        <p:nvPicPr>
          <p:cNvPr id="4" name="Picture 3"/>
          <p:cNvPicPr>
            <a:picLocks noChangeAspect="1"/>
          </p:cNvPicPr>
          <p:nvPr/>
        </p:nvPicPr>
        <mc:AlternateContent xmlns:ma="http://schemas.microsoft.com/office/mac/drawingml/2008/main">
          <mc:Choice Requires="ma">
            <p:blipFill>
              <a:blip r:embed="rId2"/>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3"/>
              <a:stretch>
                <a:fillRect/>
              </a:stretch>
            </p:blipFill>
          </mc:Fallback>
        </mc:AlternateContent>
        <p:spPr>
          <a:xfrm>
            <a:off x="457200" y="1600200"/>
            <a:ext cx="8077200" cy="685800"/>
          </a:xfrm>
          <a:prstGeom prst="rect">
            <a:avLst/>
          </a:prstGeom>
        </p:spPr>
      </p:pic>
      <p:pic>
        <p:nvPicPr>
          <p:cNvPr id="5" name="Picture 4"/>
          <p:cNvPicPr>
            <a:picLocks noChangeAspect="1"/>
          </p:cNvPicPr>
          <p:nvPr/>
        </p:nvPicPr>
        <p:blipFill>
          <a:blip r:embed="rId4"/>
          <a:stretch>
            <a:fillRect/>
          </a:stretch>
        </p:blipFill>
        <p:spPr>
          <a:xfrm>
            <a:off x="457200" y="2552700"/>
            <a:ext cx="5943600" cy="1752600"/>
          </a:xfrm>
          <a:prstGeom prst="rect">
            <a:avLst/>
          </a:prstGeom>
        </p:spPr>
      </p:pic>
      <p:pic>
        <p:nvPicPr>
          <p:cNvPr id="6" name="Picture 5"/>
          <p:cNvPicPr>
            <a:picLocks noChangeAspect="1"/>
          </p:cNvPicPr>
          <p:nvPr/>
        </p:nvPicPr>
        <p:blipFill>
          <a:blip r:embed="rId5"/>
          <a:stretch>
            <a:fillRect/>
          </a:stretch>
        </p:blipFill>
        <p:spPr>
          <a:xfrm>
            <a:off x="4216400" y="4038600"/>
            <a:ext cx="4470400" cy="22352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Order Reaction</a:t>
            </a:r>
            <a:endParaRPr lang="en-US" dirty="0"/>
          </a:p>
        </p:txBody>
      </p:sp>
      <p:pic>
        <p:nvPicPr>
          <p:cNvPr id="4" name="Picture 3" descr="kinetsecord.gif"/>
          <p:cNvPicPr>
            <a:picLocks noChangeAspect="1"/>
          </p:cNvPicPr>
          <p:nvPr/>
        </p:nvPicPr>
        <p:blipFill>
          <a:blip r:embed="rId2"/>
          <a:stretch>
            <a:fillRect/>
          </a:stretch>
        </p:blipFill>
        <p:spPr>
          <a:xfrm>
            <a:off x="495300" y="1981200"/>
            <a:ext cx="8191500" cy="40640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Reversible 1</a:t>
            </a:r>
            <a:r>
              <a:rPr lang="en-US" baseline="30000" dirty="0" smtClean="0"/>
              <a:t>st</a:t>
            </a:r>
            <a:r>
              <a:rPr lang="en-US" dirty="0" smtClean="0"/>
              <a:t> Order Reaction</a:t>
            </a:r>
            <a:endParaRPr lang="en-US" dirty="0"/>
          </a:p>
        </p:txBody>
      </p:sp>
      <p:pic>
        <p:nvPicPr>
          <p:cNvPr id="4" name="Picture 3"/>
          <p:cNvPicPr>
            <a:picLocks noChangeAspect="1"/>
          </p:cNvPicPr>
          <p:nvPr/>
        </p:nvPicPr>
        <mc:AlternateContent xmlns:ma="http://schemas.microsoft.com/office/mac/drawingml/2008/main">
          <mc:Choice Requires="ma">
            <p:blipFill>
              <a:blip r:embed="rId2"/>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3"/>
              <a:stretch>
                <a:fillRect/>
              </a:stretch>
            </p:blipFill>
          </mc:Fallback>
        </mc:AlternateContent>
        <p:spPr>
          <a:xfrm>
            <a:off x="3200400" y="1417638"/>
            <a:ext cx="2847975" cy="990600"/>
          </a:xfrm>
          <a:prstGeom prst="rect">
            <a:avLst/>
          </a:prstGeom>
        </p:spPr>
      </p:pic>
      <p:pic>
        <p:nvPicPr>
          <p:cNvPr id="5" name="Picture 4"/>
          <p:cNvPicPr>
            <a:picLocks noChangeAspect="1"/>
          </p:cNvPicPr>
          <p:nvPr/>
        </p:nvPicPr>
        <p:blipFill>
          <a:blip r:embed="rId4"/>
          <a:stretch>
            <a:fillRect/>
          </a:stretch>
        </p:blipFill>
        <p:spPr>
          <a:xfrm>
            <a:off x="2590800" y="2895600"/>
            <a:ext cx="4394200" cy="30480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Reversible 1</a:t>
            </a:r>
            <a:r>
              <a:rPr lang="en-US" baseline="30000" dirty="0" smtClean="0"/>
              <a:t>st</a:t>
            </a:r>
            <a:r>
              <a:rPr lang="en-US" dirty="0" smtClean="0"/>
              <a:t> Order Reaction</a:t>
            </a:r>
            <a:endParaRPr lang="en-US" dirty="0"/>
          </a:p>
        </p:txBody>
      </p:sp>
      <p:pic>
        <p:nvPicPr>
          <p:cNvPr id="4" name="Picture 3" descr="kinrevrx.gif"/>
          <p:cNvPicPr>
            <a:picLocks noChangeAspect="1"/>
          </p:cNvPicPr>
          <p:nvPr/>
        </p:nvPicPr>
        <p:blipFill>
          <a:blip r:embed="rId2"/>
          <a:stretch>
            <a:fillRect/>
          </a:stretch>
        </p:blipFill>
        <p:spPr>
          <a:xfrm>
            <a:off x="495300" y="2438400"/>
            <a:ext cx="8191500" cy="32639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smtClean="0"/>
              <a:t>Consecutive 1</a:t>
            </a:r>
            <a:r>
              <a:rPr lang="en-US" baseline="30000" dirty="0" smtClean="0"/>
              <a:t>st</a:t>
            </a:r>
            <a:r>
              <a:rPr lang="en-US" dirty="0" smtClean="0"/>
              <a:t> Order Reaction</a:t>
            </a:r>
            <a:endParaRPr lang="en-US" dirty="0"/>
          </a:p>
        </p:txBody>
      </p:sp>
      <p:pic>
        <p:nvPicPr>
          <p:cNvPr id="4" name="Picture 3"/>
          <p:cNvPicPr>
            <a:picLocks noChangeAspect="1"/>
          </p:cNvPicPr>
          <p:nvPr/>
        </p:nvPicPr>
        <p:blipFill>
          <a:blip r:embed="rId2"/>
          <a:stretch>
            <a:fillRect/>
          </a:stretch>
        </p:blipFill>
        <p:spPr>
          <a:xfrm>
            <a:off x="504840" y="1981200"/>
            <a:ext cx="8029560" cy="4660900"/>
          </a:xfrm>
          <a:prstGeom prst="rect">
            <a:avLst/>
          </a:prstGeom>
        </p:spPr>
      </p:pic>
      <p:pic>
        <p:nvPicPr>
          <p:cNvPr id="5" name="Picture 4"/>
          <p:cNvPicPr>
            <a:picLocks noChangeAspect="1"/>
          </p:cNvPicPr>
          <p:nvPr/>
        </p:nvPicPr>
        <mc:AlternateContent xmlns:ma="http://schemas.microsoft.com/office/mac/drawingml/2008/main">
          <mc:Choice Requires="ma">
            <p:blipFill>
              <a:blip r:embed="rId3"/>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4"/>
              <a:stretch>
                <a:fillRect/>
              </a:stretch>
            </p:blipFill>
          </mc:Fallback>
        </mc:AlternateContent>
        <p:spPr>
          <a:xfrm>
            <a:off x="1981200" y="1258754"/>
            <a:ext cx="5257801" cy="722446"/>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smtClean="0"/>
              <a:t>Consecutive 1</a:t>
            </a:r>
            <a:r>
              <a:rPr lang="en-US" baseline="30000" dirty="0" smtClean="0"/>
              <a:t>st</a:t>
            </a:r>
            <a:r>
              <a:rPr lang="en-US" dirty="0" smtClean="0"/>
              <a:t> Order Reaction</a:t>
            </a:r>
            <a:endParaRPr lang="en-US" dirty="0"/>
          </a:p>
        </p:txBody>
      </p:sp>
      <p:pic>
        <p:nvPicPr>
          <p:cNvPr id="4" name="Picture 3" descr="kinconsecutive.gif"/>
          <p:cNvPicPr>
            <a:picLocks noChangeAspect="1"/>
          </p:cNvPicPr>
          <p:nvPr/>
        </p:nvPicPr>
        <p:blipFill>
          <a:blip r:embed="rId2"/>
          <a:stretch>
            <a:fillRect/>
          </a:stretch>
        </p:blipFill>
        <p:spPr>
          <a:xfrm>
            <a:off x="2438400" y="1971675"/>
            <a:ext cx="4953001" cy="38354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normAutofit/>
          </a:bodyPr>
          <a:lstStyle/>
          <a:p>
            <a:r>
              <a:rPr lang="en-US" dirty="0" smtClean="0"/>
              <a:t>Rapid Equilibrium Assumption</a:t>
            </a:r>
            <a:endParaRPr lang="en-US" dirty="0"/>
          </a:p>
        </p:txBody>
      </p:sp>
      <p:pic>
        <p:nvPicPr>
          <p:cNvPr id="4" name="Picture 3"/>
          <p:cNvPicPr>
            <a:picLocks noChangeAspect="1"/>
          </p:cNvPicPr>
          <p:nvPr/>
        </p:nvPicPr>
        <mc:AlternateContent xmlns:ma="http://schemas.microsoft.com/office/mac/drawingml/2008/main">
          <mc:Choice Requires="ma">
            <p:blipFill>
              <a:blip r:embed="rId2"/>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3"/>
              <a:stretch>
                <a:fillRect/>
              </a:stretch>
            </p:blipFill>
          </mc:Fallback>
        </mc:AlternateContent>
        <p:spPr>
          <a:xfrm>
            <a:off x="762000" y="1447800"/>
            <a:ext cx="7632032" cy="838200"/>
          </a:xfrm>
          <a:prstGeom prst="rect">
            <a:avLst/>
          </a:prstGeom>
        </p:spPr>
      </p:pic>
      <p:pic>
        <p:nvPicPr>
          <p:cNvPr id="5" name="Picture 4"/>
          <p:cNvPicPr>
            <a:picLocks noChangeAspect="1"/>
          </p:cNvPicPr>
          <p:nvPr/>
        </p:nvPicPr>
        <p:blipFill>
          <a:blip r:embed="rId4"/>
          <a:stretch>
            <a:fillRect/>
          </a:stretch>
        </p:blipFill>
        <p:spPr>
          <a:xfrm>
            <a:off x="3035300" y="2438400"/>
            <a:ext cx="3073400" cy="609600"/>
          </a:xfrm>
          <a:prstGeom prst="rect">
            <a:avLst/>
          </a:prstGeom>
        </p:spPr>
      </p:pic>
      <p:pic>
        <p:nvPicPr>
          <p:cNvPr id="6" name="Picture 5"/>
          <p:cNvPicPr>
            <a:picLocks noChangeAspect="1"/>
          </p:cNvPicPr>
          <p:nvPr/>
        </p:nvPicPr>
        <p:blipFill>
          <a:blip r:embed="rId5"/>
          <a:stretch>
            <a:fillRect/>
          </a:stretch>
        </p:blipFill>
        <p:spPr>
          <a:xfrm>
            <a:off x="762000" y="3048000"/>
            <a:ext cx="2451100" cy="1143000"/>
          </a:xfrm>
          <a:prstGeom prst="rect">
            <a:avLst/>
          </a:prstGeom>
        </p:spPr>
      </p:pic>
      <p:pic>
        <p:nvPicPr>
          <p:cNvPr id="7" name="Picture 6"/>
          <p:cNvPicPr>
            <a:picLocks noChangeAspect="1"/>
          </p:cNvPicPr>
          <p:nvPr/>
        </p:nvPicPr>
        <p:blipFill>
          <a:blip r:embed="rId6"/>
          <a:stretch>
            <a:fillRect/>
          </a:stretch>
        </p:blipFill>
        <p:spPr>
          <a:xfrm>
            <a:off x="4489450" y="2844800"/>
            <a:ext cx="3670300" cy="1346200"/>
          </a:xfrm>
          <a:prstGeom prst="rect">
            <a:avLst/>
          </a:prstGeom>
        </p:spPr>
      </p:pic>
      <p:pic>
        <p:nvPicPr>
          <p:cNvPr id="8" name="Picture 7"/>
          <p:cNvPicPr>
            <a:picLocks noChangeAspect="1"/>
          </p:cNvPicPr>
          <p:nvPr/>
        </p:nvPicPr>
        <p:blipFill>
          <a:blip r:embed="rId7"/>
          <a:stretch>
            <a:fillRect/>
          </a:stretch>
        </p:blipFill>
        <p:spPr>
          <a:xfrm>
            <a:off x="3035300" y="4394200"/>
            <a:ext cx="3289300" cy="216029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hangingPunct="1"/>
            <a:r>
              <a:rPr lang="en-US"/>
              <a:t>Monitoring Progress of Purification Protocol</a:t>
            </a:r>
          </a:p>
        </p:txBody>
      </p:sp>
      <p:sp>
        <p:nvSpPr>
          <p:cNvPr id="19459" name="Rectangle 3"/>
          <p:cNvSpPr>
            <a:spLocks noGrp="1" noChangeArrowheads="1"/>
          </p:cNvSpPr>
          <p:nvPr>
            <p:ph type="body" idx="1"/>
          </p:nvPr>
        </p:nvSpPr>
        <p:spPr>
          <a:xfrm>
            <a:off x="762000" y="2133600"/>
            <a:ext cx="7467600" cy="4114800"/>
          </a:xfrm>
        </p:spPr>
        <p:txBody>
          <a:bodyPr/>
          <a:lstStyle/>
          <a:p>
            <a:pPr eaLnBrk="1" hangingPunct="1"/>
            <a:r>
              <a:rPr lang="en-US"/>
              <a:t>Total protein (mg)</a:t>
            </a:r>
          </a:p>
          <a:p>
            <a:pPr lvl="1" eaLnBrk="1" hangingPunct="1"/>
            <a:r>
              <a:rPr lang="en-US"/>
              <a:t>Quantity of protein present in fraction</a:t>
            </a:r>
            <a:endParaRPr lang="en-US" sz="2000"/>
          </a:p>
          <a:p>
            <a:pPr eaLnBrk="1" hangingPunct="1"/>
            <a:r>
              <a:rPr lang="en-US"/>
              <a:t>Total activity (units of activity)</a:t>
            </a:r>
          </a:p>
          <a:p>
            <a:pPr lvl="1" eaLnBrk="1" hangingPunct="1"/>
            <a:r>
              <a:rPr lang="en-US"/>
              <a:t>Use a portion of sample to determine activity.</a:t>
            </a:r>
            <a:endParaRPr lang="en-US" sz="1400"/>
          </a:p>
          <a:p>
            <a:pPr lvl="1" eaLnBrk="1" hangingPunct="1"/>
            <a:r>
              <a:rPr lang="en-US"/>
              <a:t>Multiply activity by total volume to determine total activity.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743200" y="2514600"/>
            <a:ext cx="4178300" cy="3149600"/>
          </a:xfrm>
          <a:prstGeom prst="rect">
            <a:avLst/>
          </a:prstGeom>
        </p:spPr>
      </p:pic>
      <p:sp>
        <p:nvSpPr>
          <p:cNvPr id="4" name="Title 1"/>
          <p:cNvSpPr>
            <a:spLocks noGrp="1"/>
          </p:cNvSpPr>
          <p:nvPr>
            <p:ph type="title"/>
          </p:nvPr>
        </p:nvSpPr>
        <p:spPr>
          <a:xfrm>
            <a:off x="0" y="457200"/>
            <a:ext cx="9144000" cy="1143000"/>
          </a:xfrm>
        </p:spPr>
        <p:txBody>
          <a:bodyPr>
            <a:normAutofit fontScale="90000"/>
          </a:bodyPr>
          <a:lstStyle/>
          <a:p>
            <a:r>
              <a:rPr lang="en-US" dirty="0" smtClean="0"/>
              <a:t>Henri-</a:t>
            </a:r>
            <a:r>
              <a:rPr lang="en-US" dirty="0" err="1" smtClean="0"/>
              <a:t>Michaelis-Menten</a:t>
            </a:r>
            <a:r>
              <a:rPr lang="en-US" dirty="0" smtClean="0"/>
              <a:t> Equation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Steady-State Assumption</a:t>
            </a:r>
            <a:endParaRPr lang="en-US" dirty="0"/>
          </a:p>
        </p:txBody>
      </p:sp>
      <p:pic>
        <p:nvPicPr>
          <p:cNvPr id="3" name="Picture 2" descr="steady_state.jpeg"/>
          <p:cNvPicPr>
            <a:picLocks noChangeAspect="1"/>
          </p:cNvPicPr>
          <p:nvPr/>
        </p:nvPicPr>
        <p:blipFill>
          <a:blip r:embed="rId2"/>
          <a:stretch>
            <a:fillRect/>
          </a:stretch>
        </p:blipFill>
        <p:spPr>
          <a:xfrm>
            <a:off x="457200" y="1524000"/>
            <a:ext cx="3946580" cy="2590800"/>
          </a:xfrm>
          <a:prstGeom prst="rect">
            <a:avLst/>
          </a:prstGeom>
        </p:spPr>
      </p:pic>
      <p:pic>
        <p:nvPicPr>
          <p:cNvPr id="4" name="Picture 3" descr="enzyme_steady_state.png"/>
          <p:cNvPicPr>
            <a:picLocks noChangeAspect="1"/>
          </p:cNvPicPr>
          <p:nvPr/>
        </p:nvPicPr>
        <p:blipFill>
          <a:blip r:embed="rId3"/>
          <a:stretch>
            <a:fillRect/>
          </a:stretch>
        </p:blipFill>
        <p:spPr>
          <a:xfrm>
            <a:off x="4403780" y="3806866"/>
            <a:ext cx="4283020" cy="2606634"/>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1"/>
          <p:cNvSpPr txBox="1">
            <a:spLocks/>
          </p:cNvSpPr>
          <p:nvPr/>
        </p:nvSpPr>
        <p:spPr>
          <a:xfrm>
            <a:off x="0" y="457200"/>
            <a:ext cx="9144000" cy="1143000"/>
          </a:xfrm>
          <a:prstGeom prst="rect">
            <a:avLst/>
          </a:prstGeom>
        </p:spPr>
        <p:txBody>
          <a:bodyPr vert="horz" lIns="91440" tIns="45720" rIns="91440" bIns="45720" rtlCol="0" anchor="ctr">
            <a:normAutofit fontScale="97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smtClean="0">
                <a:ln>
                  <a:noFill/>
                </a:ln>
                <a:solidFill>
                  <a:schemeClr val="tx1"/>
                </a:solidFill>
                <a:effectLst/>
                <a:uLnTx/>
                <a:uFillTx/>
                <a:latin typeface="Arial"/>
                <a:ea typeface="+mj-ea"/>
                <a:cs typeface="+mj-cs"/>
              </a:rPr>
              <a:t>Steady-State Assumption</a:t>
            </a:r>
          </a:p>
        </p:txBody>
      </p:sp>
      <p:pic>
        <p:nvPicPr>
          <p:cNvPr id="5" name="Picture 4"/>
          <p:cNvPicPr>
            <a:picLocks noChangeAspect="1"/>
          </p:cNvPicPr>
          <p:nvPr/>
        </p:nvPicPr>
        <p:blipFill>
          <a:blip r:embed="rId2"/>
          <a:stretch>
            <a:fillRect/>
          </a:stretch>
        </p:blipFill>
        <p:spPr>
          <a:xfrm>
            <a:off x="457200" y="2590800"/>
            <a:ext cx="8509000" cy="3924300"/>
          </a:xfrm>
          <a:prstGeom prst="rect">
            <a:avLst/>
          </a:prstGeom>
        </p:spPr>
      </p:pic>
      <p:pic>
        <p:nvPicPr>
          <p:cNvPr id="6" name="Picture 5"/>
          <p:cNvPicPr>
            <a:picLocks noChangeAspect="1"/>
          </p:cNvPicPr>
          <p:nvPr/>
        </p:nvPicPr>
        <mc:AlternateContent xmlns:ma="http://schemas.microsoft.com/office/mac/drawingml/2008/main">
          <mc:Choice Requires="ma">
            <p:blipFill>
              <a:blip r:embed="rId3"/>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4"/>
              <a:stretch>
                <a:fillRect/>
              </a:stretch>
            </p:blipFill>
          </mc:Fallback>
        </mc:AlternateContent>
        <p:spPr>
          <a:xfrm>
            <a:off x="1143000" y="1534351"/>
            <a:ext cx="7029450" cy="1056449"/>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txBox="1">
            <a:spLocks/>
          </p:cNvSpPr>
          <p:nvPr/>
        </p:nvSpPr>
        <p:spPr>
          <a:xfrm>
            <a:off x="0" y="457200"/>
            <a:ext cx="9144000" cy="1143000"/>
          </a:xfrm>
          <a:prstGeom prst="rect">
            <a:avLst/>
          </a:prstGeom>
        </p:spPr>
        <p:txBody>
          <a:bodyPr vert="horz" lIns="91440" tIns="45720" rIns="91440" bIns="45720" rtlCol="0" anchor="ctr">
            <a:normAutofit fontScale="97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err="1" smtClean="0">
                <a:ln>
                  <a:noFill/>
                </a:ln>
                <a:solidFill>
                  <a:schemeClr val="tx1"/>
                </a:solidFill>
                <a:effectLst/>
                <a:uLnTx/>
                <a:uFillTx/>
                <a:latin typeface="Arial"/>
                <a:ea typeface="+mj-ea"/>
                <a:cs typeface="+mj-cs"/>
              </a:rPr>
              <a:t>Michaelis-Menten</a:t>
            </a:r>
            <a:r>
              <a:rPr kumimoji="0" lang="en-US" sz="4800" b="1" i="0" u="none" strike="noStrike" kern="1200" cap="none" spc="0" normalizeH="0" baseline="0" noProof="0" dirty="0" smtClean="0">
                <a:ln>
                  <a:noFill/>
                </a:ln>
                <a:solidFill>
                  <a:schemeClr val="tx1"/>
                </a:solidFill>
                <a:effectLst/>
                <a:uLnTx/>
                <a:uFillTx/>
                <a:latin typeface="Arial"/>
                <a:ea typeface="+mj-ea"/>
                <a:cs typeface="+mj-cs"/>
              </a:rPr>
              <a:t> Equation</a:t>
            </a:r>
          </a:p>
        </p:txBody>
      </p:sp>
      <p:pic>
        <p:nvPicPr>
          <p:cNvPr id="5" name="Picture 4"/>
          <p:cNvPicPr>
            <a:picLocks noChangeAspect="1"/>
          </p:cNvPicPr>
          <p:nvPr/>
        </p:nvPicPr>
        <p:blipFill>
          <a:blip r:embed="rId2"/>
          <a:stretch>
            <a:fillRect/>
          </a:stretch>
        </p:blipFill>
        <p:spPr>
          <a:xfrm>
            <a:off x="1943100" y="2362200"/>
            <a:ext cx="5257800" cy="34671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a:t>
            </a:r>
            <a:r>
              <a:rPr lang="en-US" smtClean="0"/>
              <a:t>Complicated </a:t>
            </a:r>
            <a:r>
              <a:rPr lang="en-US" smtClean="0"/>
              <a:t>Equation</a:t>
            </a:r>
            <a:endParaRPr lang="en-US" dirty="0"/>
          </a:p>
        </p:txBody>
      </p:sp>
      <p:pic>
        <p:nvPicPr>
          <p:cNvPr id="3" name="Picture 2"/>
          <p:cNvPicPr>
            <a:picLocks noChangeAspect="1"/>
          </p:cNvPicPr>
          <p:nvPr/>
        </p:nvPicPr>
        <mc:AlternateContent xmlns:ma="http://schemas.microsoft.com/office/mac/drawingml/2008/main">
          <mc:Choice Requires="ma">
            <p:blipFill>
              <a:blip r:embed="rId2"/>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3"/>
              <a:stretch>
                <a:fillRect/>
              </a:stretch>
            </p:blipFill>
          </mc:Fallback>
        </mc:AlternateContent>
        <p:spPr>
          <a:xfrm>
            <a:off x="1066800" y="1417638"/>
            <a:ext cx="6781800" cy="1043354"/>
          </a:xfrm>
          <a:prstGeom prst="rect">
            <a:avLst/>
          </a:prstGeom>
        </p:spPr>
      </p:pic>
      <p:pic>
        <p:nvPicPr>
          <p:cNvPr id="4" name="Picture 3"/>
          <p:cNvPicPr>
            <a:picLocks noChangeAspect="1"/>
          </p:cNvPicPr>
          <p:nvPr/>
        </p:nvPicPr>
        <p:blipFill>
          <a:blip r:embed="rId4"/>
          <a:stretch>
            <a:fillRect/>
          </a:stretch>
        </p:blipFill>
        <p:spPr>
          <a:xfrm>
            <a:off x="1993900" y="2705100"/>
            <a:ext cx="5156200" cy="144780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Enzyme Kinetic Summary</a:t>
            </a:r>
            <a:endParaRPr lang="en-US" dirty="0"/>
          </a:p>
        </p:txBody>
      </p:sp>
      <p:pic>
        <p:nvPicPr>
          <p:cNvPr id="3" name="Picture 2"/>
          <p:cNvPicPr>
            <a:picLocks noChangeAspect="1"/>
          </p:cNvPicPr>
          <p:nvPr/>
        </p:nvPicPr>
        <mc:AlternateContent xmlns:ma="http://schemas.microsoft.com/office/mac/drawingml/2008/main">
          <mc:Choice Requires="ma">
            <p:blipFill>
              <a:blip r:embed="rId2"/>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3"/>
              <a:stretch>
                <a:fillRect/>
              </a:stretch>
            </p:blipFill>
          </mc:Fallback>
        </mc:AlternateContent>
        <p:spPr>
          <a:xfrm>
            <a:off x="457200" y="1524000"/>
            <a:ext cx="3657600" cy="2438400"/>
          </a:xfrm>
          <a:prstGeom prst="rect">
            <a:avLst/>
          </a:prstGeom>
        </p:spPr>
      </p:pic>
      <p:pic>
        <p:nvPicPr>
          <p:cNvPr id="4" name="Picture 3"/>
          <p:cNvPicPr>
            <a:picLocks noChangeAspect="1"/>
          </p:cNvPicPr>
          <p:nvPr/>
        </p:nvPicPr>
        <mc:AlternateContent xmlns:ma="http://schemas.microsoft.com/office/mac/drawingml/2008/main">
          <mc:Choice Requires="ma">
            <p:blipFill>
              <a:blip r:embed="rId4"/>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5"/>
              <a:stretch>
                <a:fillRect/>
              </a:stretch>
            </p:blipFill>
          </mc:Fallback>
        </mc:AlternateContent>
        <p:spPr>
          <a:xfrm>
            <a:off x="4895850" y="1524000"/>
            <a:ext cx="3962400" cy="2743200"/>
          </a:xfrm>
          <a:prstGeom prst="rect">
            <a:avLst/>
          </a:prstGeom>
        </p:spPr>
      </p:pic>
      <p:pic>
        <p:nvPicPr>
          <p:cNvPr id="5" name="Picture 4"/>
          <p:cNvPicPr>
            <a:picLocks noChangeAspect="1"/>
          </p:cNvPicPr>
          <p:nvPr/>
        </p:nvPicPr>
        <mc:AlternateContent xmlns:ma="http://schemas.microsoft.com/office/mac/drawingml/2008/main">
          <mc:Choice Requires="ma">
            <p:blipFill>
              <a:blip r:embed="rId6"/>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7"/>
              <a:stretch>
                <a:fillRect/>
              </a:stretch>
            </p:blipFill>
          </mc:Fallback>
        </mc:AlternateContent>
        <p:spPr>
          <a:xfrm>
            <a:off x="2905125" y="4203700"/>
            <a:ext cx="3981450" cy="2654300"/>
          </a:xfrm>
          <a:prstGeom prst="rect">
            <a:avLst/>
          </a:prstGeom>
        </p:spPr>
      </p:pic>
      <p:sp>
        <p:nvSpPr>
          <p:cNvPr id="6" name="TextBox 5"/>
          <p:cNvSpPr txBox="1"/>
          <p:nvPr/>
        </p:nvSpPr>
        <p:spPr>
          <a:xfrm>
            <a:off x="1219200" y="3834368"/>
            <a:ext cx="2209800" cy="369332"/>
          </a:xfrm>
          <a:prstGeom prst="rect">
            <a:avLst/>
          </a:prstGeom>
          <a:noFill/>
        </p:spPr>
        <p:txBody>
          <a:bodyPr wrap="square" rtlCol="0">
            <a:spAutoFit/>
          </a:bodyPr>
          <a:lstStyle/>
          <a:p>
            <a:pPr algn="ctr"/>
            <a:r>
              <a:rPr lang="en-US" b="1" dirty="0" smtClean="0">
                <a:solidFill>
                  <a:srgbClr val="FF1BCC"/>
                </a:solidFill>
                <a:latin typeface="Arial"/>
              </a:rPr>
              <a:t>Rapid Equilibrium</a:t>
            </a:r>
            <a:endParaRPr lang="en-US" b="1" dirty="0">
              <a:solidFill>
                <a:srgbClr val="FF1BCC"/>
              </a:solidFill>
              <a:latin typeface="Arial"/>
            </a:endParaRPr>
          </a:p>
        </p:txBody>
      </p:sp>
      <p:sp>
        <p:nvSpPr>
          <p:cNvPr id="7" name="TextBox 6"/>
          <p:cNvSpPr txBox="1"/>
          <p:nvPr/>
        </p:nvSpPr>
        <p:spPr>
          <a:xfrm>
            <a:off x="6886575" y="4267200"/>
            <a:ext cx="2209800" cy="369332"/>
          </a:xfrm>
          <a:prstGeom prst="rect">
            <a:avLst/>
          </a:prstGeom>
          <a:noFill/>
        </p:spPr>
        <p:txBody>
          <a:bodyPr wrap="square" rtlCol="0">
            <a:spAutoFit/>
          </a:bodyPr>
          <a:lstStyle/>
          <a:p>
            <a:pPr algn="ctr"/>
            <a:r>
              <a:rPr lang="en-US" b="1" dirty="0" smtClean="0">
                <a:solidFill>
                  <a:srgbClr val="FF1BCC"/>
                </a:solidFill>
                <a:latin typeface="Arial"/>
              </a:rPr>
              <a:t>Steady-State</a:t>
            </a:r>
            <a:endParaRPr lang="en-US" b="1" dirty="0">
              <a:solidFill>
                <a:srgbClr val="FF1BCC"/>
              </a:solidFill>
              <a:latin typeface="Arial"/>
            </a:endParaRPr>
          </a:p>
        </p:txBody>
      </p:sp>
      <p:sp>
        <p:nvSpPr>
          <p:cNvPr id="8" name="TextBox 7"/>
          <p:cNvSpPr txBox="1"/>
          <p:nvPr/>
        </p:nvSpPr>
        <p:spPr>
          <a:xfrm>
            <a:off x="6019800" y="6172200"/>
            <a:ext cx="2209800" cy="369332"/>
          </a:xfrm>
          <a:prstGeom prst="rect">
            <a:avLst/>
          </a:prstGeom>
          <a:noFill/>
        </p:spPr>
        <p:txBody>
          <a:bodyPr wrap="square" rtlCol="0">
            <a:spAutoFit/>
          </a:bodyPr>
          <a:lstStyle/>
          <a:p>
            <a:pPr algn="ctr"/>
            <a:r>
              <a:rPr lang="en-US" b="1" dirty="0" smtClean="0">
                <a:solidFill>
                  <a:srgbClr val="FF1BCC"/>
                </a:solidFill>
                <a:latin typeface="Arial"/>
              </a:rPr>
              <a:t>More Complicated</a:t>
            </a:r>
            <a:endParaRPr lang="en-US" b="1" dirty="0">
              <a:solidFill>
                <a:srgbClr val="FF1BCC"/>
              </a:solidFill>
              <a:latin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solidFill>
                  <a:srgbClr val="FF0000"/>
                </a:solidFill>
              </a:rPr>
              <a:t>Effect of [Substrate]</a:t>
            </a:r>
          </a:p>
        </p:txBody>
      </p:sp>
      <p:pic>
        <p:nvPicPr>
          <p:cNvPr id="32771" name="Picture 3" descr="Substrate concentration"/>
          <p:cNvPicPr>
            <a:picLocks noChangeAspect="1" noChangeArrowheads="1"/>
          </p:cNvPicPr>
          <p:nvPr/>
        </p:nvPicPr>
        <p:blipFill>
          <a:blip r:embed="rId2"/>
          <a:srcRect/>
          <a:stretch>
            <a:fillRect/>
          </a:stretch>
        </p:blipFill>
        <p:spPr bwMode="auto">
          <a:xfrm>
            <a:off x="1752600" y="2014538"/>
            <a:ext cx="5195888" cy="48434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1201" name="Picture 1"/>
          <p:cNvPicPr>
            <a:picLocks noChangeArrowheads="1"/>
          </p:cNvPicPr>
          <p:nvPr/>
        </p:nvPicPr>
        <p:blipFill>
          <a:blip r:embed="rId3"/>
          <a:srcRect/>
          <a:stretch>
            <a:fillRect/>
          </a:stretch>
        </p:blipFill>
        <p:spPr bwMode="auto">
          <a:xfrm>
            <a:off x="838200" y="165100"/>
            <a:ext cx="7470775" cy="6532563"/>
          </a:xfrm>
          <a:prstGeom prst="rect">
            <a:avLst/>
          </a:prstGeom>
          <a:noFill/>
          <a:ln w="9525" cap="flat">
            <a:noFill/>
            <a:miter lim="800000"/>
            <a:headEnd/>
            <a:tailEnd/>
          </a:ln>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3" name="Title 1"/>
          <p:cNvSpPr>
            <a:spLocks noGrp="1"/>
          </p:cNvSpPr>
          <p:nvPr>
            <p:ph type="title"/>
          </p:nvPr>
        </p:nvSpPr>
        <p:spPr/>
        <p:txBody>
          <a:bodyPr>
            <a:normAutofit/>
          </a:bodyPr>
          <a:lstStyle/>
          <a:p>
            <a:r>
              <a:rPr lang="en-US" dirty="0"/>
              <a:t>Effect of </a:t>
            </a:r>
            <a:r>
              <a:rPr lang="en-US" dirty="0" smtClean="0"/>
              <a:t>Enzyme</a:t>
            </a:r>
            <a:endParaRPr lang="en-US" dirty="0"/>
          </a:p>
        </p:txBody>
      </p:sp>
      <p:sp>
        <p:nvSpPr>
          <p:cNvPr id="4096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prstTxWarp prst="textNoShape">
              <a:avLst/>
            </a:prstTxWarp>
            <a:spAutoFit/>
          </a:bodyPr>
          <a:lstStyle/>
          <a:p>
            <a:endParaRPr lang="en-US"/>
          </a:p>
        </p:txBody>
      </p:sp>
      <p:graphicFrame>
        <p:nvGraphicFramePr>
          <p:cNvPr id="40962" name="Object 1"/>
          <p:cNvGraphicFramePr>
            <a:graphicFrameLocks noChangeAspect="1"/>
          </p:cNvGraphicFramePr>
          <p:nvPr/>
        </p:nvGraphicFramePr>
        <p:xfrm>
          <a:off x="1827213" y="2200275"/>
          <a:ext cx="5707062" cy="3743325"/>
        </p:xfrm>
        <a:graphic>
          <a:graphicData uri="http://schemas.openxmlformats.org/presentationml/2006/ole">
            <p:oleObj spid="_x0000_s52226" r:id="rId3" imgW="3886200" imgH="2578100" progId="">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eaLnBrk="1" hangingPunct="1"/>
            <a:r>
              <a:rPr lang="en-US"/>
              <a:t>Determining </a:t>
            </a:r>
            <a:r>
              <a:rPr lang="en-US" i="1"/>
              <a:t>K</a:t>
            </a:r>
            <a:r>
              <a:rPr lang="en-US" i="1" baseline="-25000"/>
              <a:t>M</a:t>
            </a:r>
            <a:r>
              <a:rPr lang="en-US"/>
              <a:t> and </a:t>
            </a:r>
            <a:r>
              <a:rPr lang="en-US" i="1"/>
              <a:t>V</a:t>
            </a:r>
            <a:r>
              <a:rPr lang="en-US" i="1" baseline="-25000"/>
              <a:t>max</a:t>
            </a:r>
            <a:endParaRPr lang="en-US" baseline="-25000"/>
          </a:p>
        </p:txBody>
      </p:sp>
      <p:grpSp>
        <p:nvGrpSpPr>
          <p:cNvPr id="2" name="Group 11"/>
          <p:cNvGrpSpPr>
            <a:grpSpLocks/>
          </p:cNvGrpSpPr>
          <p:nvPr/>
        </p:nvGrpSpPr>
        <p:grpSpPr bwMode="auto">
          <a:xfrm>
            <a:off x="1042988" y="2613025"/>
            <a:ext cx="7186612" cy="4168775"/>
            <a:chOff x="1137" y="1646"/>
            <a:chExt cx="4527" cy="2626"/>
          </a:xfrm>
        </p:grpSpPr>
        <p:pic>
          <p:nvPicPr>
            <p:cNvPr id="120838" name="Picture 4" descr="03_27_Reaction rate data"/>
            <p:cNvPicPr>
              <a:picLocks noChangeAspect="1" noChangeArrowheads="1"/>
            </p:cNvPicPr>
            <p:nvPr/>
          </p:nvPicPr>
          <p:blipFill>
            <a:blip r:embed="rId3">
              <a:clrChange>
                <a:clrFrom>
                  <a:srgbClr val="FFFFFE"/>
                </a:clrFrom>
                <a:clrTo>
                  <a:srgbClr val="FFFFFE">
                    <a:alpha val="0"/>
                  </a:srgbClr>
                </a:clrTo>
              </a:clrChange>
            </a:blip>
            <a:srcRect/>
            <a:stretch>
              <a:fillRect/>
            </a:stretch>
          </p:blipFill>
          <p:spPr bwMode="auto">
            <a:xfrm>
              <a:off x="1137" y="1646"/>
              <a:ext cx="3999" cy="2626"/>
            </a:xfrm>
            <a:prstGeom prst="rect">
              <a:avLst/>
            </a:prstGeom>
            <a:noFill/>
            <a:ln w="9525">
              <a:noFill/>
              <a:miter lim="800000"/>
              <a:headEnd/>
              <a:tailEnd/>
            </a:ln>
          </p:spPr>
        </p:pic>
        <p:sp>
          <p:nvSpPr>
            <p:cNvPr id="120839" name="AutoShape 9"/>
            <p:cNvSpPr>
              <a:spLocks/>
            </p:cNvSpPr>
            <p:nvPr/>
          </p:nvSpPr>
          <p:spPr bwMode="auto">
            <a:xfrm>
              <a:off x="3984" y="2906"/>
              <a:ext cx="1680" cy="294"/>
            </a:xfrm>
            <a:prstGeom prst="borderCallout1">
              <a:avLst>
                <a:gd name="adj1" fmla="val 24491"/>
                <a:gd name="adj2" fmla="val -2856"/>
                <a:gd name="adj3" fmla="val -71088"/>
                <a:gd name="adj4" fmla="val -17204"/>
              </a:avLst>
            </a:prstGeom>
            <a:solidFill>
              <a:srgbClr val="77CEFC"/>
            </a:solidFill>
            <a:ln w="9525">
              <a:solidFill>
                <a:schemeClr val="tx1"/>
              </a:solidFill>
              <a:miter lim="800000"/>
              <a:headEnd/>
              <a:tailEnd/>
            </a:ln>
          </p:spPr>
          <p:txBody>
            <a:bodyPr>
              <a:prstTxWarp prst="textNoShape">
                <a:avLst/>
              </a:prstTxWarp>
              <a:spAutoFit/>
            </a:bodyPr>
            <a:lstStyle/>
            <a:p>
              <a:pPr algn="ctr"/>
              <a:r>
                <a:rPr lang="en-US"/>
                <a:t>Slope = </a:t>
              </a:r>
              <a:r>
                <a:rPr lang="en-US" i="1"/>
                <a:t>K</a:t>
              </a:r>
              <a:r>
                <a:rPr lang="en-US" i="1" baseline="-25000"/>
                <a:t>M </a:t>
              </a:r>
              <a:r>
                <a:rPr lang="en-US" i="1"/>
                <a:t>/ V</a:t>
              </a:r>
              <a:r>
                <a:rPr lang="en-US" i="1" baseline="-25000"/>
                <a:t>max</a:t>
              </a:r>
            </a:p>
          </p:txBody>
        </p:sp>
      </p:grpSp>
      <p:sp>
        <p:nvSpPr>
          <p:cNvPr id="120836" name="Text Box 5"/>
          <p:cNvSpPr txBox="1">
            <a:spLocks noChangeArrowheads="1"/>
          </p:cNvSpPr>
          <p:nvPr/>
        </p:nvSpPr>
        <p:spPr bwMode="auto">
          <a:xfrm>
            <a:off x="762000" y="1520826"/>
            <a:ext cx="7750175" cy="588962"/>
          </a:xfrm>
          <a:prstGeom prst="rect">
            <a:avLst/>
          </a:prstGeom>
          <a:solidFill>
            <a:schemeClr val="bg1"/>
          </a:solidFill>
          <a:ln w="9525">
            <a:solidFill>
              <a:schemeClr val="tx1"/>
            </a:solidFill>
            <a:miter lim="800000"/>
            <a:headEnd/>
            <a:tailEnd/>
          </a:ln>
        </p:spPr>
        <p:txBody>
          <a:bodyPr wrap="none">
            <a:prstTxWarp prst="textNoShape">
              <a:avLst/>
            </a:prstTxWarp>
            <a:spAutoFit/>
          </a:bodyPr>
          <a:lstStyle/>
          <a:p>
            <a:r>
              <a:rPr lang="en-US" sz="3200" dirty="0" err="1">
                <a:solidFill>
                  <a:srgbClr val="FF0000"/>
                </a:solidFill>
              </a:rPr>
              <a:t>Lineweaver</a:t>
            </a:r>
            <a:r>
              <a:rPr lang="en-US" sz="3200" dirty="0">
                <a:solidFill>
                  <a:srgbClr val="FF0000"/>
                </a:solidFill>
              </a:rPr>
              <a:t>-Burk (Double Reciprocal Plot)</a:t>
            </a:r>
          </a:p>
        </p:txBody>
      </p:sp>
      <p:sp>
        <p:nvSpPr>
          <p:cNvPr id="120837" name="Text Box 12"/>
          <p:cNvSpPr txBox="1">
            <a:spLocks noChangeArrowheads="1"/>
          </p:cNvSpPr>
          <p:nvPr/>
        </p:nvSpPr>
        <p:spPr bwMode="auto">
          <a:xfrm rot="-5400000">
            <a:off x="2543968" y="4961732"/>
            <a:ext cx="296863" cy="336550"/>
          </a:xfrm>
          <a:prstGeom prst="rect">
            <a:avLst/>
          </a:prstGeom>
          <a:noFill/>
          <a:ln w="9525">
            <a:noFill/>
            <a:miter lim="800000"/>
            <a:headEnd/>
            <a:tailEnd/>
          </a:ln>
        </p:spPr>
        <p:txBody>
          <a:bodyPr wrap="none">
            <a:prstTxWarp prst="textNoShape">
              <a:avLst/>
            </a:prstTxWarp>
            <a:spAutoFit/>
          </a:bodyPr>
          <a:lstStyle/>
          <a:p>
            <a:r>
              <a:rPr lang="en-US" sz="1600"/>
              <a:t>o</a:t>
            </a:r>
          </a:p>
        </p:txBody>
      </p:sp>
      <p:graphicFrame>
        <p:nvGraphicFramePr>
          <p:cNvPr id="56322" name="Object 2"/>
          <p:cNvGraphicFramePr>
            <a:graphicFrameLocks noChangeAspect="1"/>
          </p:cNvGraphicFramePr>
          <p:nvPr/>
        </p:nvGraphicFramePr>
        <p:xfrm>
          <a:off x="2171700" y="2438400"/>
          <a:ext cx="4646613" cy="661988"/>
        </p:xfrm>
        <a:graphic>
          <a:graphicData uri="http://schemas.openxmlformats.org/presentationml/2006/ole">
            <p:oleObj spid="_x0000_s56322" name="Equation" r:id="rId4" imgW="3124080" imgH="444240"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n-US"/>
              <a:t>Monitoring Progress of Purification Protocol</a:t>
            </a:r>
          </a:p>
        </p:txBody>
      </p:sp>
      <p:sp>
        <p:nvSpPr>
          <p:cNvPr id="20483" name="Rectangle 3"/>
          <p:cNvSpPr>
            <a:spLocks noGrp="1" noChangeArrowheads="1"/>
          </p:cNvSpPr>
          <p:nvPr>
            <p:ph type="body" idx="1"/>
          </p:nvPr>
        </p:nvSpPr>
        <p:spPr/>
        <p:txBody>
          <a:bodyPr/>
          <a:lstStyle/>
          <a:p>
            <a:pPr eaLnBrk="1" hangingPunct="1">
              <a:lnSpc>
                <a:spcPct val="90000"/>
              </a:lnSpc>
            </a:pPr>
            <a:r>
              <a:rPr lang="en-US" sz="2800" dirty="0"/>
              <a:t>Specific activity (units of activity/mg)</a:t>
            </a:r>
            <a:endParaRPr lang="en-US" sz="2800" dirty="0" smtClean="0"/>
          </a:p>
          <a:p>
            <a:pPr marL="1935163" lvl="1" eaLnBrk="1" hangingPunct="1">
              <a:lnSpc>
                <a:spcPct val="90000"/>
              </a:lnSpc>
              <a:buFont typeface="Wingdings" pitchFamily="26" charset="2"/>
              <a:buNone/>
            </a:pPr>
            <a:endParaRPr lang="en-US" sz="2400" u="sng" dirty="0" smtClean="0"/>
          </a:p>
          <a:p>
            <a:pPr marL="1935163" lvl="1" eaLnBrk="1" hangingPunct="1">
              <a:lnSpc>
                <a:spcPct val="90000"/>
              </a:lnSpc>
              <a:buFont typeface="Wingdings" pitchFamily="26" charset="2"/>
              <a:buNone/>
            </a:pPr>
            <a:r>
              <a:rPr lang="en-US" sz="2400" u="sng" dirty="0" smtClean="0"/>
              <a:t>Total </a:t>
            </a:r>
            <a:r>
              <a:rPr lang="en-US" sz="2400" u="sng" dirty="0"/>
              <a:t>activity</a:t>
            </a:r>
            <a:endParaRPr lang="en-US" sz="2400" dirty="0"/>
          </a:p>
          <a:p>
            <a:pPr marL="1935163" lvl="1" eaLnBrk="1" hangingPunct="1">
              <a:lnSpc>
                <a:spcPct val="90000"/>
              </a:lnSpc>
              <a:buFont typeface="Wingdings" pitchFamily="26" charset="2"/>
              <a:buNone/>
            </a:pPr>
            <a:r>
              <a:rPr lang="en-US" sz="2400" dirty="0"/>
              <a:t>Total protein</a:t>
            </a:r>
          </a:p>
          <a:p>
            <a:pPr marL="1935163" lvl="1" eaLnBrk="1" hangingPunct="1">
              <a:lnSpc>
                <a:spcPct val="90000"/>
              </a:lnSpc>
            </a:pPr>
            <a:endParaRPr lang="en-US" sz="1200" dirty="0"/>
          </a:p>
          <a:p>
            <a:pPr marL="1935163" lvl="1" eaLnBrk="1" hangingPunct="1">
              <a:lnSpc>
                <a:spcPct val="90000"/>
              </a:lnSpc>
            </a:pPr>
            <a:endParaRPr lang="en-US" sz="1200" dirty="0"/>
          </a:p>
          <a:p>
            <a:pPr marL="1935163" lvl="1" eaLnBrk="1" hangingPunct="1">
              <a:lnSpc>
                <a:spcPct val="90000"/>
              </a:lnSpc>
            </a:pPr>
            <a:endParaRPr lang="en-US" sz="1200" dirty="0"/>
          </a:p>
          <a:p>
            <a:pPr eaLnBrk="1" hangingPunct="1">
              <a:lnSpc>
                <a:spcPct val="90000"/>
              </a:lnSpc>
            </a:pPr>
            <a:r>
              <a:rPr lang="en-US" sz="2800" dirty="0"/>
              <a:t>% yield:  measure of activity retained after each step in procedure.</a:t>
            </a:r>
          </a:p>
          <a:p>
            <a:pPr eaLnBrk="1" hangingPunct="1">
              <a:lnSpc>
                <a:spcPct val="90000"/>
              </a:lnSpc>
            </a:pPr>
            <a:endParaRPr lang="en-US" sz="2800" dirty="0"/>
          </a:p>
          <a:p>
            <a:pPr eaLnBrk="1" hangingPunct="1">
              <a:lnSpc>
                <a:spcPct val="90000"/>
              </a:lnSpc>
              <a:buFont typeface="Wingdings" pitchFamily="26" charset="2"/>
              <a:buNone/>
            </a:pPr>
            <a:endParaRPr lang="en-US" sz="1400" dirty="0"/>
          </a:p>
          <a:p>
            <a:pPr eaLnBrk="1" hangingPunct="1">
              <a:lnSpc>
                <a:spcPct val="90000"/>
              </a:lnSpc>
              <a:buFont typeface="Wingdings" pitchFamily="26" charset="2"/>
              <a:buNone/>
            </a:pPr>
            <a:endParaRPr lang="en-US" sz="1400" dirty="0"/>
          </a:p>
          <a:p>
            <a:pPr eaLnBrk="1" hangingPunct="1">
              <a:lnSpc>
                <a:spcPct val="90000"/>
              </a:lnSpc>
              <a:buFont typeface="Wingdings" pitchFamily="26" charset="2"/>
              <a:buNone/>
            </a:pPr>
            <a:endParaRPr lang="en-US" sz="1400" dirty="0"/>
          </a:p>
          <a:p>
            <a:pPr eaLnBrk="1" hangingPunct="1">
              <a:lnSpc>
                <a:spcPct val="90000"/>
              </a:lnSpc>
            </a:pPr>
            <a:endParaRPr lang="en-US" sz="2800" dirty="0"/>
          </a:p>
          <a:p>
            <a:pPr eaLnBrk="1" hangingPunct="1">
              <a:lnSpc>
                <a:spcPct val="90000"/>
              </a:lnSpc>
            </a:pPr>
            <a:endParaRPr lang="en-US" sz="2800" dirty="0"/>
          </a:p>
        </p:txBody>
      </p:sp>
      <p:sp>
        <p:nvSpPr>
          <p:cNvPr id="20484" name="Text Box 4"/>
          <p:cNvSpPr txBox="1">
            <a:spLocks noChangeArrowheads="1"/>
          </p:cNvSpPr>
          <p:nvPr/>
        </p:nvSpPr>
        <p:spPr bwMode="auto">
          <a:xfrm>
            <a:off x="1371600" y="2590800"/>
            <a:ext cx="10668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dirty="0"/>
              <a:t>S.A. =</a:t>
            </a:r>
          </a:p>
        </p:txBody>
      </p:sp>
      <p:grpSp>
        <p:nvGrpSpPr>
          <p:cNvPr id="2" name="Group 9"/>
          <p:cNvGrpSpPr>
            <a:grpSpLocks/>
          </p:cNvGrpSpPr>
          <p:nvPr/>
        </p:nvGrpSpPr>
        <p:grpSpPr bwMode="auto">
          <a:xfrm>
            <a:off x="1828800" y="4878388"/>
            <a:ext cx="6248400" cy="1370012"/>
            <a:chOff x="1152" y="2785"/>
            <a:chExt cx="3936" cy="863"/>
          </a:xfrm>
        </p:grpSpPr>
        <p:sp>
          <p:nvSpPr>
            <p:cNvPr id="20486" name="Text Box 6"/>
            <p:cNvSpPr txBox="1">
              <a:spLocks noChangeArrowheads="1"/>
            </p:cNvSpPr>
            <p:nvPr/>
          </p:nvSpPr>
          <p:spPr bwMode="auto">
            <a:xfrm>
              <a:off x="1152" y="2841"/>
              <a:ext cx="1488" cy="327"/>
            </a:xfrm>
            <a:prstGeom prst="rect">
              <a:avLst/>
            </a:prstGeom>
            <a:noFill/>
            <a:ln w="9525">
              <a:noFill/>
              <a:miter lim="800000"/>
              <a:headEnd/>
              <a:tailEnd/>
            </a:ln>
          </p:spPr>
          <p:txBody>
            <a:bodyPr>
              <a:prstTxWarp prst="textNoShape">
                <a:avLst/>
              </a:prstTxWarp>
              <a:spAutoFit/>
            </a:bodyPr>
            <a:lstStyle/>
            <a:p>
              <a:pPr>
                <a:spcBef>
                  <a:spcPct val="50000"/>
                </a:spcBef>
              </a:pPr>
              <a:r>
                <a:rPr lang="en-US" sz="2800"/>
                <a:t>% yield =</a:t>
              </a:r>
            </a:p>
          </p:txBody>
        </p:sp>
        <p:sp>
          <p:nvSpPr>
            <p:cNvPr id="20487" name="Text Box 8"/>
            <p:cNvSpPr txBox="1">
              <a:spLocks noChangeArrowheads="1"/>
            </p:cNvSpPr>
            <p:nvPr/>
          </p:nvSpPr>
          <p:spPr bwMode="auto">
            <a:xfrm>
              <a:off x="1824" y="2785"/>
              <a:ext cx="3264" cy="863"/>
            </a:xfrm>
            <a:prstGeom prst="rect">
              <a:avLst/>
            </a:prstGeom>
            <a:noFill/>
            <a:ln w="9525">
              <a:noFill/>
              <a:miter lim="800000"/>
              <a:headEnd/>
              <a:tailEnd/>
            </a:ln>
          </p:spPr>
          <p:txBody>
            <a:bodyPr>
              <a:prstTxWarp prst="textNoShape">
                <a:avLst/>
              </a:prstTxWarp>
              <a:spAutoFit/>
            </a:bodyPr>
            <a:lstStyle/>
            <a:p>
              <a:pPr lvl="1" eaLnBrk="1" hangingPunct="1">
                <a:lnSpc>
                  <a:spcPct val="90000"/>
                </a:lnSpc>
                <a:spcBef>
                  <a:spcPct val="20000"/>
                </a:spcBef>
                <a:buClr>
                  <a:schemeClr val="hlink"/>
                </a:buClr>
                <a:buSzPct val="55000"/>
                <a:buFont typeface="Wingdings" pitchFamily="26" charset="2"/>
                <a:buNone/>
              </a:pPr>
              <a:r>
                <a:rPr lang="en-US" u="sng"/>
                <a:t>Total activity at particular step</a:t>
              </a:r>
              <a:endParaRPr lang="en-US"/>
            </a:p>
            <a:p>
              <a:pPr lvl="1" eaLnBrk="1" hangingPunct="1">
                <a:lnSpc>
                  <a:spcPct val="90000"/>
                </a:lnSpc>
                <a:spcBef>
                  <a:spcPct val="20000"/>
                </a:spcBef>
                <a:buClr>
                  <a:schemeClr val="hlink"/>
                </a:buClr>
                <a:buSzPct val="55000"/>
                <a:buFont typeface="Wingdings" pitchFamily="26" charset="2"/>
                <a:buNone/>
              </a:pPr>
              <a:r>
                <a:rPr lang="en-US"/>
                <a:t>Total activity of initial extract</a:t>
              </a:r>
            </a:p>
            <a:p>
              <a:pPr>
                <a:spcBef>
                  <a:spcPct val="50000"/>
                </a:spcBef>
              </a:pPr>
              <a:endParaRPr lang="en-US"/>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756444" y="533400"/>
            <a:ext cx="7688262" cy="533400"/>
          </a:xfrm>
        </p:spPr>
        <p:txBody>
          <a:bodyPr>
            <a:normAutofit fontScale="90000"/>
          </a:bodyPr>
          <a:lstStyle/>
          <a:p>
            <a:r>
              <a:rPr lang="en-US" altLang="zh-CN" dirty="0">
                <a:ea typeface="宋体" pitchFamily="26" charset="-122"/>
                <a:cs typeface="宋体" pitchFamily="26" charset="-122"/>
              </a:rPr>
              <a:t>Hanes-Wolff</a:t>
            </a:r>
            <a:r>
              <a:rPr lang="en-US" altLang="zh-CN" dirty="0" smtClean="0">
                <a:ea typeface="宋体" pitchFamily="26" charset="-122"/>
                <a:cs typeface="宋体" pitchFamily="26" charset="-122"/>
              </a:rPr>
              <a:t> </a:t>
            </a:r>
            <a:r>
              <a:rPr lang="en-US" altLang="zh-CN" dirty="0">
                <a:ea typeface="宋体" pitchFamily="26" charset="-122"/>
                <a:cs typeface="宋体" pitchFamily="26" charset="-122"/>
              </a:rPr>
              <a:t>P</a:t>
            </a:r>
            <a:r>
              <a:rPr lang="en-US" altLang="zh-CN" dirty="0" smtClean="0">
                <a:ea typeface="宋体" pitchFamily="26" charset="-122"/>
                <a:cs typeface="宋体" pitchFamily="26" charset="-122"/>
              </a:rPr>
              <a:t>lot</a:t>
            </a:r>
            <a:endParaRPr lang="en-US" altLang="zh-CN" dirty="0">
              <a:ea typeface="宋体" pitchFamily="26" charset="-122"/>
              <a:cs typeface="宋体" pitchFamily="26" charset="-122"/>
            </a:endParaRPr>
          </a:p>
        </p:txBody>
      </p:sp>
      <p:sp>
        <p:nvSpPr>
          <p:cNvPr id="157699" name="Rectangle 3"/>
          <p:cNvSpPr>
            <a:spLocks noGrp="1" noChangeArrowheads="1"/>
          </p:cNvSpPr>
          <p:nvPr>
            <p:ph type="body" idx="1"/>
          </p:nvPr>
        </p:nvSpPr>
        <p:spPr>
          <a:xfrm>
            <a:off x="762000" y="1676400"/>
            <a:ext cx="7924800" cy="4114800"/>
          </a:xfrm>
        </p:spPr>
        <p:txBody>
          <a:bodyPr/>
          <a:lstStyle/>
          <a:p>
            <a:pPr>
              <a:spcBef>
                <a:spcPct val="0"/>
              </a:spcBef>
            </a:pPr>
            <a:r>
              <a:rPr lang="en-US" altLang="zh-CN" sz="2000" dirty="0">
                <a:ea typeface="宋体" pitchFamily="26" charset="-122"/>
                <a:cs typeface="宋体" pitchFamily="26" charset="-122"/>
              </a:rPr>
              <a:t>More conveniently, the MM equation can be plotted as a linear plot by rearranging the expression above to: </a:t>
            </a:r>
          </a:p>
          <a:p>
            <a:pPr>
              <a:buFontTx/>
              <a:buNone/>
            </a:pPr>
            <a:endParaRPr lang="zh-CN" altLang="en-US" dirty="0">
              <a:ea typeface="宋体" pitchFamily="26" charset="-122"/>
              <a:cs typeface="宋体" pitchFamily="26" charset="-122"/>
            </a:endParaRPr>
          </a:p>
        </p:txBody>
      </p:sp>
      <p:graphicFrame>
        <p:nvGraphicFramePr>
          <p:cNvPr id="62466" name="Object 2"/>
          <p:cNvGraphicFramePr>
            <a:graphicFrameLocks noChangeAspect="1"/>
          </p:cNvGraphicFramePr>
          <p:nvPr/>
        </p:nvGraphicFramePr>
        <p:xfrm>
          <a:off x="2255838" y="2792413"/>
          <a:ext cx="4325937" cy="661987"/>
        </p:xfrm>
        <a:graphic>
          <a:graphicData uri="http://schemas.openxmlformats.org/presentationml/2006/ole">
            <p:oleObj spid="_x0000_s54274" name="Equation" r:id="rId3" imgW="2908080" imgH="444240" progId="Equation.3">
              <p:embed/>
            </p:oleObj>
          </a:graphicData>
        </a:graphic>
      </p:graphicFrame>
      <p:grpSp>
        <p:nvGrpSpPr>
          <p:cNvPr id="2" name="Group 6"/>
          <p:cNvGrpSpPr>
            <a:grpSpLocks/>
          </p:cNvGrpSpPr>
          <p:nvPr/>
        </p:nvGrpSpPr>
        <p:grpSpPr bwMode="auto">
          <a:xfrm>
            <a:off x="2379663" y="3733800"/>
            <a:ext cx="4078287" cy="1905000"/>
            <a:chOff x="2976" y="2928"/>
            <a:chExt cx="2569" cy="1200"/>
          </a:xfrm>
        </p:grpSpPr>
        <p:sp>
          <p:nvSpPr>
            <p:cNvPr id="62471" name="Line 7"/>
            <p:cNvSpPr>
              <a:spLocks noChangeShapeType="1"/>
            </p:cNvSpPr>
            <p:nvPr/>
          </p:nvSpPr>
          <p:spPr bwMode="auto">
            <a:xfrm>
              <a:off x="2976" y="3984"/>
              <a:ext cx="2160" cy="0"/>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62472" name="Line 8"/>
            <p:cNvSpPr>
              <a:spLocks noChangeShapeType="1"/>
            </p:cNvSpPr>
            <p:nvPr/>
          </p:nvSpPr>
          <p:spPr bwMode="auto">
            <a:xfrm flipV="1">
              <a:off x="3696" y="3120"/>
              <a:ext cx="0" cy="1008"/>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62473" name="Text Box 9"/>
            <p:cNvSpPr txBox="1">
              <a:spLocks noChangeArrowheads="1"/>
            </p:cNvSpPr>
            <p:nvPr/>
          </p:nvSpPr>
          <p:spPr bwMode="auto">
            <a:xfrm>
              <a:off x="5174" y="3813"/>
              <a:ext cx="371" cy="288"/>
            </a:xfrm>
            <a:prstGeom prst="rect">
              <a:avLst/>
            </a:prstGeom>
            <a:noFill/>
            <a:ln w="9525">
              <a:noFill/>
              <a:miter lim="800000"/>
              <a:headEnd/>
              <a:tailEnd/>
            </a:ln>
          </p:spPr>
          <p:txBody>
            <a:bodyPr wrap="none">
              <a:prstTxWarp prst="textNoShape">
                <a:avLst/>
              </a:prstTxWarp>
              <a:spAutoFit/>
            </a:bodyPr>
            <a:lstStyle/>
            <a:p>
              <a:pPr eaLnBrk="1" hangingPunct="1"/>
              <a:r>
                <a:rPr lang="zh-CN" altLang="en-US">
                  <a:latin typeface="Tahoma" pitchFamily="26" charset="0"/>
                  <a:ea typeface="宋体" pitchFamily="26" charset="-122"/>
                  <a:cs typeface="宋体" pitchFamily="26" charset="-122"/>
                </a:rPr>
                <a:t>[</a:t>
              </a:r>
              <a:r>
                <a:rPr lang="en-US" altLang="zh-CN" i="1">
                  <a:latin typeface="Tahoma" pitchFamily="26" charset="0"/>
                  <a:ea typeface="宋体" pitchFamily="26" charset="-122"/>
                  <a:cs typeface="宋体" pitchFamily="26" charset="-122"/>
                </a:rPr>
                <a:t>S</a:t>
              </a:r>
              <a:r>
                <a:rPr lang="en-US" altLang="zh-CN">
                  <a:latin typeface="Tahoma" pitchFamily="26" charset="0"/>
                  <a:ea typeface="宋体" pitchFamily="26" charset="-122"/>
                  <a:cs typeface="宋体" pitchFamily="26" charset="-122"/>
                </a:rPr>
                <a:t>]</a:t>
              </a:r>
            </a:p>
          </p:txBody>
        </p:sp>
        <p:sp>
          <p:nvSpPr>
            <p:cNvPr id="62474" name="Text Box 10"/>
            <p:cNvSpPr txBox="1">
              <a:spLocks noChangeArrowheads="1"/>
            </p:cNvSpPr>
            <p:nvPr/>
          </p:nvSpPr>
          <p:spPr bwMode="auto">
            <a:xfrm>
              <a:off x="3504" y="2928"/>
              <a:ext cx="540" cy="288"/>
            </a:xfrm>
            <a:prstGeom prst="rect">
              <a:avLst/>
            </a:prstGeom>
            <a:noFill/>
            <a:ln w="9525">
              <a:noFill/>
              <a:miter lim="800000"/>
              <a:headEnd/>
              <a:tailEnd/>
            </a:ln>
          </p:spPr>
          <p:txBody>
            <a:bodyPr wrap="none">
              <a:prstTxWarp prst="textNoShape">
                <a:avLst/>
              </a:prstTxWarp>
              <a:spAutoFit/>
            </a:bodyPr>
            <a:lstStyle/>
            <a:p>
              <a:pPr eaLnBrk="1" hangingPunct="1"/>
              <a:r>
                <a:rPr lang="zh-CN" altLang="en-US" i="1">
                  <a:latin typeface="Tahoma" pitchFamily="26" charset="0"/>
                  <a:ea typeface="宋体" pitchFamily="26" charset="-122"/>
                  <a:cs typeface="宋体" pitchFamily="26" charset="-122"/>
                </a:rPr>
                <a:t>[</a:t>
              </a:r>
              <a:r>
                <a:rPr lang="en-US" altLang="zh-CN" i="1">
                  <a:latin typeface="Tahoma" pitchFamily="26" charset="0"/>
                  <a:ea typeface="宋体" pitchFamily="26" charset="-122"/>
                  <a:cs typeface="宋体" pitchFamily="26" charset="-122"/>
                </a:rPr>
                <a:t>S]/v</a:t>
              </a:r>
            </a:p>
          </p:txBody>
        </p:sp>
        <p:sp>
          <p:nvSpPr>
            <p:cNvPr id="62475" name="Text Box 11"/>
            <p:cNvSpPr txBox="1">
              <a:spLocks noChangeArrowheads="1"/>
            </p:cNvSpPr>
            <p:nvPr/>
          </p:nvSpPr>
          <p:spPr bwMode="auto">
            <a:xfrm>
              <a:off x="3744" y="3648"/>
              <a:ext cx="631" cy="250"/>
            </a:xfrm>
            <a:prstGeom prst="rect">
              <a:avLst/>
            </a:prstGeom>
            <a:noFill/>
            <a:ln w="9525">
              <a:noFill/>
              <a:miter lim="800000"/>
              <a:headEnd/>
              <a:tailEnd/>
            </a:ln>
          </p:spPr>
          <p:txBody>
            <a:bodyPr wrap="none">
              <a:prstTxWarp prst="textNoShape">
                <a:avLst/>
              </a:prstTxWarp>
              <a:spAutoFit/>
            </a:bodyPr>
            <a:lstStyle/>
            <a:p>
              <a:pPr eaLnBrk="1" hangingPunct="1"/>
              <a:r>
                <a:rPr lang="en-US" altLang="zh-CN" sz="2000" i="1">
                  <a:solidFill>
                    <a:schemeClr val="tx2"/>
                  </a:solidFill>
                  <a:latin typeface="Tahoma" pitchFamily="26" charset="0"/>
                  <a:ea typeface="宋体" pitchFamily="26" charset="-122"/>
                  <a:cs typeface="宋体" pitchFamily="26" charset="-122"/>
                </a:rPr>
                <a:t>K</a:t>
              </a:r>
              <a:r>
                <a:rPr lang="en-US" altLang="zh-CN" sz="2000" i="1" baseline="-25000">
                  <a:solidFill>
                    <a:schemeClr val="tx2"/>
                  </a:solidFill>
                  <a:latin typeface="Tahoma" pitchFamily="26" charset="0"/>
                  <a:ea typeface="宋体" pitchFamily="26" charset="-122"/>
                  <a:cs typeface="宋体" pitchFamily="26" charset="-122"/>
                </a:rPr>
                <a:t>m</a:t>
              </a:r>
              <a:r>
                <a:rPr lang="en-US" altLang="zh-CN" sz="2000" i="1">
                  <a:solidFill>
                    <a:schemeClr val="tx2"/>
                  </a:solidFill>
                  <a:latin typeface="Tahoma" pitchFamily="26" charset="0"/>
                  <a:ea typeface="宋体" pitchFamily="26" charset="-122"/>
                  <a:cs typeface="宋体" pitchFamily="26" charset="-122"/>
                </a:rPr>
                <a:t>/v</a:t>
              </a:r>
              <a:r>
                <a:rPr lang="en-US" altLang="zh-CN" sz="2000" i="1" baseline="-25000">
                  <a:solidFill>
                    <a:schemeClr val="tx2"/>
                  </a:solidFill>
                  <a:latin typeface="Tahoma" pitchFamily="26" charset="0"/>
                  <a:ea typeface="宋体" pitchFamily="26" charset="-122"/>
                  <a:cs typeface="宋体" pitchFamily="26" charset="-122"/>
                </a:rPr>
                <a:t>max</a:t>
              </a:r>
            </a:p>
          </p:txBody>
        </p:sp>
        <p:sp>
          <p:nvSpPr>
            <p:cNvPr id="62476" name="Text Box 12"/>
            <p:cNvSpPr txBox="1">
              <a:spLocks noChangeArrowheads="1"/>
            </p:cNvSpPr>
            <p:nvPr/>
          </p:nvSpPr>
          <p:spPr bwMode="auto">
            <a:xfrm>
              <a:off x="3072" y="3648"/>
              <a:ext cx="355" cy="250"/>
            </a:xfrm>
            <a:prstGeom prst="rect">
              <a:avLst/>
            </a:prstGeom>
            <a:noFill/>
            <a:ln w="9525">
              <a:noFill/>
              <a:miter lim="800000"/>
              <a:headEnd/>
              <a:tailEnd/>
            </a:ln>
          </p:spPr>
          <p:txBody>
            <a:bodyPr wrap="none">
              <a:prstTxWarp prst="textNoShape">
                <a:avLst/>
              </a:prstTxWarp>
              <a:spAutoFit/>
            </a:bodyPr>
            <a:lstStyle/>
            <a:p>
              <a:pPr eaLnBrk="1" hangingPunct="1"/>
              <a:r>
                <a:rPr lang="zh-CN" altLang="en-US" sz="2000" i="1">
                  <a:solidFill>
                    <a:schemeClr val="tx2"/>
                  </a:solidFill>
                  <a:latin typeface="Tahoma" pitchFamily="26" charset="0"/>
                  <a:ea typeface="宋体" pitchFamily="26" charset="-122"/>
                  <a:cs typeface="宋体" pitchFamily="26" charset="-122"/>
                </a:rPr>
                <a:t>-</a:t>
              </a:r>
              <a:r>
                <a:rPr lang="en-US" altLang="zh-CN" sz="2000" i="1">
                  <a:solidFill>
                    <a:schemeClr val="tx2"/>
                  </a:solidFill>
                  <a:latin typeface="Tahoma" pitchFamily="26" charset="0"/>
                  <a:ea typeface="宋体" pitchFamily="26" charset="-122"/>
                  <a:cs typeface="宋体" pitchFamily="26" charset="-122"/>
                </a:rPr>
                <a:t>K</a:t>
              </a:r>
              <a:r>
                <a:rPr lang="en-US" altLang="zh-CN" sz="2000" i="1" baseline="-25000">
                  <a:solidFill>
                    <a:schemeClr val="tx2"/>
                  </a:solidFill>
                  <a:latin typeface="Tahoma" pitchFamily="26" charset="0"/>
                  <a:ea typeface="宋体" pitchFamily="26" charset="-122"/>
                  <a:cs typeface="宋体" pitchFamily="26" charset="-122"/>
                </a:rPr>
                <a:t>m</a:t>
              </a:r>
              <a:endParaRPr lang="en-US" altLang="zh-CN" sz="2000" i="1">
                <a:solidFill>
                  <a:schemeClr val="tx2"/>
                </a:solidFill>
                <a:latin typeface="Tahoma" pitchFamily="26" charset="0"/>
                <a:ea typeface="宋体" pitchFamily="26" charset="-122"/>
                <a:cs typeface="宋体" pitchFamily="26" charset="-122"/>
              </a:endParaRPr>
            </a:p>
          </p:txBody>
        </p:sp>
        <p:sp>
          <p:nvSpPr>
            <p:cNvPr id="62477" name="Line 13"/>
            <p:cNvSpPr>
              <a:spLocks noChangeShapeType="1"/>
            </p:cNvSpPr>
            <p:nvPr/>
          </p:nvSpPr>
          <p:spPr bwMode="auto">
            <a:xfrm flipV="1">
              <a:off x="3168" y="3024"/>
              <a:ext cx="1632" cy="1056"/>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62478" name="Text Box 14"/>
            <p:cNvSpPr txBox="1">
              <a:spLocks noChangeArrowheads="1"/>
            </p:cNvSpPr>
            <p:nvPr/>
          </p:nvSpPr>
          <p:spPr bwMode="auto">
            <a:xfrm>
              <a:off x="4320" y="3216"/>
              <a:ext cx="1038" cy="250"/>
            </a:xfrm>
            <a:prstGeom prst="rect">
              <a:avLst/>
            </a:prstGeom>
            <a:noFill/>
            <a:ln w="9525">
              <a:noFill/>
              <a:miter lim="800000"/>
              <a:headEnd/>
              <a:tailEnd/>
            </a:ln>
          </p:spPr>
          <p:txBody>
            <a:bodyPr wrap="none">
              <a:prstTxWarp prst="textNoShape">
                <a:avLst/>
              </a:prstTxWarp>
              <a:spAutoFit/>
            </a:bodyPr>
            <a:lstStyle/>
            <a:p>
              <a:pPr eaLnBrk="1" hangingPunct="1"/>
              <a:r>
                <a:rPr lang="en-US" altLang="zh-CN" sz="2000" i="1">
                  <a:solidFill>
                    <a:schemeClr val="tx2"/>
                  </a:solidFill>
                  <a:latin typeface="Tahoma" pitchFamily="26" charset="0"/>
                  <a:ea typeface="宋体" pitchFamily="26" charset="-122"/>
                  <a:cs typeface="宋体" pitchFamily="26" charset="-122"/>
                </a:rPr>
                <a:t>Slope=1/v</a:t>
              </a:r>
              <a:r>
                <a:rPr lang="en-US" altLang="zh-CN" sz="2000" i="1" baseline="-25000">
                  <a:solidFill>
                    <a:schemeClr val="tx2"/>
                  </a:solidFill>
                  <a:latin typeface="Tahoma" pitchFamily="26" charset="0"/>
                  <a:ea typeface="宋体" pitchFamily="26" charset="-122"/>
                  <a:cs typeface="宋体" pitchFamily="26" charset="-122"/>
                </a:rPr>
                <a:t>max</a:t>
              </a:r>
            </a:p>
          </p:txBody>
        </p:sp>
        <p:sp>
          <p:nvSpPr>
            <p:cNvPr id="62479" name="Line 15"/>
            <p:cNvSpPr>
              <a:spLocks noChangeShapeType="1"/>
            </p:cNvSpPr>
            <p:nvPr/>
          </p:nvSpPr>
          <p:spPr bwMode="auto">
            <a:xfrm flipH="1">
              <a:off x="3696" y="3744"/>
              <a:ext cx="96" cy="0"/>
            </a:xfrm>
            <a:prstGeom prst="line">
              <a:avLst/>
            </a:prstGeom>
            <a:noFill/>
            <a:ln w="9525">
              <a:solidFill>
                <a:schemeClr val="tx2"/>
              </a:solidFill>
              <a:miter lim="800000"/>
              <a:headEnd/>
              <a:tailEnd type="triangle" w="med" len="med"/>
            </a:ln>
          </p:spPr>
          <p:txBody>
            <a:bodyPr wrap="none">
              <a:prstTxWarp prst="textNoShape">
                <a:avLst/>
              </a:prstTxWarp>
            </a:bodyPr>
            <a:lstStyle/>
            <a:p>
              <a:endParaRPr lang="en-US"/>
            </a:p>
          </p:txBody>
        </p:sp>
        <p:sp>
          <p:nvSpPr>
            <p:cNvPr id="62480" name="Line 16"/>
            <p:cNvSpPr>
              <a:spLocks noChangeShapeType="1"/>
            </p:cNvSpPr>
            <p:nvPr/>
          </p:nvSpPr>
          <p:spPr bwMode="auto">
            <a:xfrm flipH="1">
              <a:off x="3312" y="3888"/>
              <a:ext cx="0" cy="96"/>
            </a:xfrm>
            <a:prstGeom prst="line">
              <a:avLst/>
            </a:prstGeom>
            <a:noFill/>
            <a:ln w="9525">
              <a:solidFill>
                <a:schemeClr val="tx2"/>
              </a:solidFill>
              <a:miter lim="800000"/>
              <a:headEnd/>
              <a:tailEnd type="triangle" w="med" len="med"/>
            </a:ln>
          </p:spPr>
          <p:txBody>
            <a:bodyPr wrap="none">
              <a:prstTxWarp prst="textNoShape">
                <a:avLst/>
              </a:prstTxWarp>
            </a:bodyPr>
            <a:lstStyle/>
            <a:p>
              <a:endParaRPr lang="en-US"/>
            </a:p>
          </p:txBody>
        </p:sp>
      </p:grpSp>
      <p:sp>
        <p:nvSpPr>
          <p:cNvPr id="62470" name="Text Box 17"/>
          <p:cNvSpPr txBox="1">
            <a:spLocks noChangeArrowheads="1"/>
          </p:cNvSpPr>
          <p:nvPr/>
        </p:nvSpPr>
        <p:spPr bwMode="auto">
          <a:xfrm>
            <a:off x="3352800" y="5943600"/>
            <a:ext cx="2578100" cy="457200"/>
          </a:xfrm>
          <a:prstGeom prst="rect">
            <a:avLst/>
          </a:prstGeom>
          <a:noFill/>
          <a:ln w="9525">
            <a:noFill/>
            <a:miter lim="800000"/>
            <a:headEnd/>
            <a:tailEnd/>
          </a:ln>
        </p:spPr>
        <p:txBody>
          <a:bodyPr wrap="none">
            <a:prstTxWarp prst="textNoShape">
              <a:avLst/>
            </a:prstTxWarp>
            <a:spAutoFit/>
          </a:bodyPr>
          <a:lstStyle/>
          <a:p>
            <a:pPr>
              <a:spcBef>
                <a:spcPct val="20000"/>
              </a:spcBef>
              <a:buSzPct val="100000"/>
              <a:buFontTx/>
              <a:buChar char="•"/>
            </a:pPr>
            <a:r>
              <a:rPr lang="en-US" altLang="zh-CN">
                <a:ea typeface="宋体" pitchFamily="26" charset="-122"/>
                <a:cs typeface="宋体" pitchFamily="26" charset="-122"/>
              </a:rPr>
              <a:t>Hanes-Wolff Plot</a:t>
            </a:r>
            <a:endParaRPr lang="en-US" altLang="zh-CN">
              <a:latin typeface="Tahoma" pitchFamily="26" charset="0"/>
              <a:ea typeface="宋体" pitchFamily="26" charset="-122"/>
              <a:cs typeface="宋体" pitchFamily="26"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7698"/>
                                        </p:tgtEl>
                                        <p:attrNameLst>
                                          <p:attrName>style.visibility</p:attrName>
                                        </p:attrNameLst>
                                      </p:cBhvr>
                                      <p:to>
                                        <p:strVal val="visible"/>
                                      </p:to>
                                    </p:set>
                                    <p:anim calcmode="lin" valueType="num">
                                      <p:cBhvr additive="base">
                                        <p:cTn id="7" dur="500" fill="hold"/>
                                        <p:tgtEl>
                                          <p:spTgt spid="157698"/>
                                        </p:tgtEl>
                                        <p:attrNameLst>
                                          <p:attrName>ppt_x</p:attrName>
                                        </p:attrNameLst>
                                      </p:cBhvr>
                                      <p:tavLst>
                                        <p:tav tm="0">
                                          <p:val>
                                            <p:strVal val="0-#ppt_w/2"/>
                                          </p:val>
                                        </p:tav>
                                        <p:tav tm="100000">
                                          <p:val>
                                            <p:strVal val="#ppt_x"/>
                                          </p:val>
                                        </p:tav>
                                      </p:tavLst>
                                    </p:anim>
                                    <p:anim calcmode="lin" valueType="num">
                                      <p:cBhvr additive="base">
                                        <p:cTn id="8" dur="500" fill="hold"/>
                                        <p:tgtEl>
                                          <p:spTgt spid="15769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7699">
                                            <p:txEl>
                                              <p:pRg st="0" end="0"/>
                                            </p:txEl>
                                          </p:spTgt>
                                        </p:tgtEl>
                                        <p:attrNameLst>
                                          <p:attrName>style.visibility</p:attrName>
                                        </p:attrNameLst>
                                      </p:cBhvr>
                                      <p:to>
                                        <p:strVal val="visible"/>
                                      </p:to>
                                    </p:set>
                                    <p:anim calcmode="lin" valueType="num">
                                      <p:cBhvr additive="base">
                                        <p:cTn id="13" dur="500" fill="hold"/>
                                        <p:tgtEl>
                                          <p:spTgt spid="1576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76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autoUpdateAnimBg="0"/>
      <p:bldP spid="157699" grpId="0" build="p" autoUpdateAnimBg="0"/>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r>
              <a:rPr lang="en-US" i="1" dirty="0" err="1"/>
              <a:t>V</a:t>
            </a:r>
            <a:r>
              <a:rPr lang="en-US" i="1" baseline="-25000" dirty="0" err="1"/>
              <a:t>max</a:t>
            </a:r>
            <a:r>
              <a:rPr lang="en-US" dirty="0"/>
              <a:t> and </a:t>
            </a:r>
            <a:r>
              <a:rPr lang="en-US" i="1" dirty="0"/>
              <a:t>K</a:t>
            </a:r>
            <a:r>
              <a:rPr lang="en-US" i="1" baseline="-25000" dirty="0"/>
              <a:t>M</a:t>
            </a:r>
          </a:p>
        </p:txBody>
      </p:sp>
      <p:sp>
        <p:nvSpPr>
          <p:cNvPr id="132100" name="Rectangle 4"/>
          <p:cNvSpPr>
            <a:spLocks noGrp="1" noChangeArrowheads="1"/>
          </p:cNvSpPr>
          <p:nvPr>
            <p:ph type="body" idx="1"/>
          </p:nvPr>
        </p:nvSpPr>
        <p:spPr/>
        <p:txBody>
          <a:bodyPr/>
          <a:lstStyle/>
          <a:p>
            <a:pPr eaLnBrk="1" hangingPunct="1"/>
            <a:r>
              <a:rPr lang="en-US" i="1" dirty="0" err="1"/>
              <a:t>V</a:t>
            </a:r>
            <a:r>
              <a:rPr lang="en-US" i="1" baseline="-25000" dirty="0" err="1"/>
              <a:t>max</a:t>
            </a:r>
            <a:r>
              <a:rPr lang="en-US" dirty="0"/>
              <a:t> is limited by</a:t>
            </a:r>
            <a:endParaRPr lang="en-US" sz="2400" dirty="0"/>
          </a:p>
          <a:p>
            <a:pPr lvl="1" eaLnBrk="1" hangingPunct="1"/>
            <a:r>
              <a:rPr lang="en-US" dirty="0"/>
              <a:t>Time required for product to be released</a:t>
            </a:r>
          </a:p>
          <a:p>
            <a:pPr lvl="1" eaLnBrk="1" hangingPunct="1"/>
            <a:r>
              <a:rPr lang="en-US" dirty="0"/>
              <a:t>How many E molecules are present</a:t>
            </a:r>
          </a:p>
          <a:p>
            <a:pPr lvl="1" eaLnBrk="1" hangingPunct="1"/>
            <a:endParaRPr lang="en-US" sz="1800" dirty="0"/>
          </a:p>
          <a:p>
            <a:pPr eaLnBrk="1" hangingPunct="1"/>
            <a:r>
              <a:rPr lang="en-US" i="1" dirty="0"/>
              <a:t>K</a:t>
            </a:r>
            <a:r>
              <a:rPr lang="en-US" i="1" baseline="-25000" dirty="0"/>
              <a:t>M</a:t>
            </a:r>
            <a:r>
              <a:rPr lang="en-US" dirty="0"/>
              <a:t> gives an idea about affinity</a:t>
            </a:r>
          </a:p>
          <a:p>
            <a:pPr lvl="1" eaLnBrk="1" hangingPunct="1"/>
            <a:r>
              <a:rPr lang="en-US" sz="2000" dirty="0"/>
              <a:t> </a:t>
            </a:r>
            <a:r>
              <a:rPr lang="en-US" dirty="0">
                <a:sym typeface="Symbol" pitchFamily="26" charset="2"/>
              </a:rPr>
              <a:t></a:t>
            </a:r>
            <a:r>
              <a:rPr lang="en-US" i="1" dirty="0"/>
              <a:t>K</a:t>
            </a:r>
            <a:r>
              <a:rPr lang="en-US" i="1" baseline="-25000" dirty="0"/>
              <a:t>M</a:t>
            </a:r>
            <a:r>
              <a:rPr lang="en-US" i="1" dirty="0"/>
              <a:t> </a:t>
            </a:r>
            <a:r>
              <a:rPr lang="en-US" dirty="0"/>
              <a:t> </a:t>
            </a:r>
            <a:r>
              <a:rPr lang="en-US" dirty="0" err="1">
                <a:sym typeface="Symbol" pitchFamily="26" charset="2"/>
              </a:rPr>
              <a:t></a:t>
            </a:r>
            <a:r>
              <a:rPr lang="en-US" dirty="0" err="1"/>
              <a:t>substrate</a:t>
            </a:r>
            <a:r>
              <a:rPr lang="en-US" dirty="0"/>
              <a:t> affinity</a:t>
            </a:r>
          </a:p>
          <a:p>
            <a:pPr lvl="1" eaLnBrk="1" hangingPunct="1"/>
            <a:r>
              <a:rPr lang="en-US" dirty="0"/>
              <a:t> </a:t>
            </a:r>
            <a:r>
              <a:rPr lang="en-US" dirty="0">
                <a:sym typeface="Symbol" pitchFamily="26" charset="2"/>
              </a:rPr>
              <a:t></a:t>
            </a:r>
            <a:r>
              <a:rPr lang="en-US" i="1" dirty="0"/>
              <a:t>K</a:t>
            </a:r>
            <a:r>
              <a:rPr lang="en-US" i="1" baseline="-25000" dirty="0"/>
              <a:t>M</a:t>
            </a:r>
            <a:r>
              <a:rPr lang="en-US" i="1" dirty="0"/>
              <a:t> </a:t>
            </a:r>
            <a:r>
              <a:rPr lang="en-US" dirty="0"/>
              <a:t> </a:t>
            </a:r>
            <a:r>
              <a:rPr lang="en-US" dirty="0" err="1">
                <a:sym typeface="Symbol" pitchFamily="26" charset="2"/>
              </a:rPr>
              <a:t></a:t>
            </a:r>
            <a:r>
              <a:rPr lang="en-US" dirty="0" err="1"/>
              <a:t>substrate</a:t>
            </a:r>
            <a:r>
              <a:rPr lang="en-US" dirty="0"/>
              <a:t> affinity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210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3210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3210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2100">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32100">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3210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0" grpId="0" build="p" autoUpdateAnimBg="0"/>
    </p:bld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685800" y="228600"/>
            <a:ext cx="7772400" cy="1143000"/>
          </a:xfrm>
        </p:spPr>
        <p:txBody>
          <a:bodyPr/>
          <a:lstStyle/>
          <a:p>
            <a:r>
              <a:rPr lang="en-US">
                <a:latin typeface="Helv" charset="0"/>
              </a:rPr>
              <a:t>Meaning of K</a:t>
            </a:r>
            <a:r>
              <a:rPr lang="en-US" baseline="-25000">
                <a:latin typeface="Helv" charset="0"/>
              </a:rPr>
              <a:t>m</a:t>
            </a:r>
            <a:endParaRPr lang="en-US">
              <a:latin typeface="Helv" charset="0"/>
            </a:endParaRPr>
          </a:p>
        </p:txBody>
      </p:sp>
      <p:sp>
        <p:nvSpPr>
          <p:cNvPr id="125955" name="Rectangle 3"/>
          <p:cNvSpPr>
            <a:spLocks noGrp="1" noChangeArrowheads="1"/>
          </p:cNvSpPr>
          <p:nvPr>
            <p:ph type="body" idx="1"/>
          </p:nvPr>
        </p:nvSpPr>
        <p:spPr>
          <a:xfrm>
            <a:off x="304800" y="1676400"/>
            <a:ext cx="8534400" cy="4114800"/>
          </a:xfrm>
        </p:spPr>
        <p:txBody>
          <a:bodyPr>
            <a:normAutofit fontScale="92500" lnSpcReduction="20000"/>
          </a:bodyPr>
          <a:lstStyle/>
          <a:p>
            <a:r>
              <a:rPr lang="en-US" sz="2800" dirty="0">
                <a:latin typeface="Helv" charset="0"/>
              </a:rPr>
              <a:t>An important relationship that can be derived from the </a:t>
            </a:r>
            <a:r>
              <a:rPr lang="en-US" sz="2800" dirty="0" err="1">
                <a:latin typeface="Helv" charset="0"/>
              </a:rPr>
              <a:t>Michaelis-Menten</a:t>
            </a:r>
            <a:r>
              <a:rPr lang="en-US" sz="2800" dirty="0">
                <a:latin typeface="Helv" charset="0"/>
              </a:rPr>
              <a:t> equation is the following:   If </a:t>
            </a:r>
            <a:r>
              <a:rPr lang="en-US" sz="2800" dirty="0" err="1">
                <a:latin typeface="Helv" charset="0"/>
              </a:rPr>
              <a:t>v</a:t>
            </a:r>
            <a:r>
              <a:rPr lang="en-US" sz="2800" baseline="-25000" dirty="0" err="1">
                <a:latin typeface="Helv" charset="0"/>
              </a:rPr>
              <a:t>o</a:t>
            </a:r>
            <a:r>
              <a:rPr lang="en-US" sz="2800" dirty="0">
                <a:latin typeface="Helv" charset="0"/>
              </a:rPr>
              <a:t> is set equal to 1/2 </a:t>
            </a:r>
            <a:r>
              <a:rPr lang="en-US" sz="2800" dirty="0" err="1">
                <a:latin typeface="Helv" charset="0"/>
              </a:rPr>
              <a:t>V</a:t>
            </a:r>
            <a:r>
              <a:rPr lang="en-US" sz="2800" baseline="-25000" dirty="0" err="1">
                <a:latin typeface="Helv" charset="0"/>
              </a:rPr>
              <a:t>max</a:t>
            </a:r>
            <a:r>
              <a:rPr lang="en-US" sz="2800" dirty="0">
                <a:latin typeface="Helv" charset="0"/>
              </a:rPr>
              <a:t>, then the relation   </a:t>
            </a:r>
            <a:r>
              <a:rPr lang="en-US" sz="2800" dirty="0" err="1">
                <a:latin typeface="Helv" charset="0"/>
              </a:rPr>
              <a:t>V</a:t>
            </a:r>
            <a:r>
              <a:rPr lang="en-US" sz="2800" baseline="-25000" dirty="0" err="1">
                <a:latin typeface="Helv" charset="0"/>
              </a:rPr>
              <a:t>max</a:t>
            </a:r>
            <a:r>
              <a:rPr lang="en-US" sz="2800" dirty="0">
                <a:latin typeface="Helv" charset="0"/>
              </a:rPr>
              <a:t> /2 =   </a:t>
            </a:r>
            <a:r>
              <a:rPr lang="en-US" sz="2800" dirty="0" err="1">
                <a:latin typeface="Helv" charset="0"/>
              </a:rPr>
              <a:t>V</a:t>
            </a:r>
            <a:r>
              <a:rPr lang="en-US" sz="2800" baseline="-25000" dirty="0" err="1">
                <a:latin typeface="Helv" charset="0"/>
              </a:rPr>
              <a:t>max</a:t>
            </a:r>
            <a:r>
              <a:rPr lang="en-US" sz="2800" dirty="0" err="1">
                <a:latin typeface="Helv" charset="0"/>
              </a:rPr>
              <a:t>[S</a:t>
            </a:r>
            <a:r>
              <a:rPr lang="en-US" sz="2800" dirty="0">
                <a:latin typeface="Helv" charset="0"/>
              </a:rPr>
              <a:t>]/K</a:t>
            </a:r>
            <a:r>
              <a:rPr lang="en-US" sz="2800" baseline="-25000" dirty="0">
                <a:latin typeface="Helv" charset="0"/>
              </a:rPr>
              <a:t>m </a:t>
            </a:r>
            <a:r>
              <a:rPr lang="en-US" sz="2800" dirty="0">
                <a:latin typeface="Helv" charset="0"/>
              </a:rPr>
              <a:t>+ [S] can be </a:t>
            </a:r>
            <a:r>
              <a:rPr lang="en-US" sz="2800" dirty="0" err="1">
                <a:latin typeface="Helv" charset="0"/>
              </a:rPr>
              <a:t>simplied</a:t>
            </a:r>
            <a:r>
              <a:rPr lang="en-US" sz="2800" dirty="0">
                <a:latin typeface="Helv" charset="0"/>
              </a:rPr>
              <a:t>  to K</a:t>
            </a:r>
            <a:r>
              <a:rPr lang="en-US" sz="2800" baseline="-25000" dirty="0">
                <a:latin typeface="Helv" charset="0"/>
              </a:rPr>
              <a:t>m</a:t>
            </a:r>
            <a:r>
              <a:rPr lang="en-US" sz="2800" dirty="0">
                <a:latin typeface="Helv" charset="0"/>
              </a:rPr>
              <a:t> + [S] = 2[S], or </a:t>
            </a:r>
            <a:r>
              <a:rPr lang="en-US" dirty="0">
                <a:solidFill>
                  <a:schemeClr val="folHlink"/>
                </a:solidFill>
                <a:latin typeface="Helv" charset="0"/>
              </a:rPr>
              <a:t>K</a:t>
            </a:r>
            <a:r>
              <a:rPr lang="en-US" baseline="-25000" dirty="0">
                <a:solidFill>
                  <a:schemeClr val="folHlink"/>
                </a:solidFill>
                <a:latin typeface="Helv" charset="0"/>
              </a:rPr>
              <a:t>m</a:t>
            </a:r>
            <a:r>
              <a:rPr lang="en-US" dirty="0">
                <a:solidFill>
                  <a:schemeClr val="folHlink"/>
                </a:solidFill>
                <a:latin typeface="Helv" charset="0"/>
              </a:rPr>
              <a:t> = [S].  This means that at one half of the maximal velocity, the substrate concentration at this velocity will be equal to the K</a:t>
            </a:r>
            <a:r>
              <a:rPr lang="en-US" baseline="-25000" dirty="0">
                <a:solidFill>
                  <a:schemeClr val="folHlink"/>
                </a:solidFill>
                <a:latin typeface="Helv" charset="0"/>
              </a:rPr>
              <a:t>m</a:t>
            </a:r>
            <a:r>
              <a:rPr lang="en-US" dirty="0">
                <a:solidFill>
                  <a:schemeClr val="folHlink"/>
                </a:solidFill>
                <a:latin typeface="Helv" charset="0"/>
              </a:rPr>
              <a:t>.</a:t>
            </a:r>
            <a:r>
              <a:rPr lang="en-US" sz="2800" dirty="0">
                <a:latin typeface="Helv" charset="0"/>
              </a:rPr>
              <a:t>  This relationship has been shown experimentally to be valid for many enzymes much more complex in regards to the number of substrates and catalytic steps than the simple single substrate model used to derive it.</a:t>
            </a:r>
            <a:r>
              <a:rPr lang="en-US" dirty="0">
                <a:latin typeface="Helv" charset="0"/>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6978" name="Rectangle 1026"/>
          <p:cNvSpPr>
            <a:spLocks noGrp="1" noChangeArrowheads="1"/>
          </p:cNvSpPr>
          <p:nvPr>
            <p:ph type="title"/>
          </p:nvPr>
        </p:nvSpPr>
        <p:spPr>
          <a:xfrm>
            <a:off x="685800" y="-76200"/>
            <a:ext cx="7772400" cy="1143000"/>
          </a:xfrm>
        </p:spPr>
        <p:txBody>
          <a:bodyPr/>
          <a:lstStyle/>
          <a:p>
            <a:r>
              <a:rPr lang="en-US">
                <a:latin typeface="Helv" charset="0"/>
              </a:rPr>
              <a:t>Meaning of K</a:t>
            </a:r>
            <a:r>
              <a:rPr lang="en-US" baseline="-25000">
                <a:latin typeface="Helv" charset="0"/>
              </a:rPr>
              <a:t>m</a:t>
            </a:r>
            <a:r>
              <a:rPr lang="en-US">
                <a:latin typeface="Helv" charset="0"/>
              </a:rPr>
              <a:t> (cont)</a:t>
            </a:r>
          </a:p>
        </p:txBody>
      </p:sp>
      <p:sp>
        <p:nvSpPr>
          <p:cNvPr id="126979" name="Rectangle 1027"/>
          <p:cNvSpPr>
            <a:spLocks noGrp="1" noChangeArrowheads="1"/>
          </p:cNvSpPr>
          <p:nvPr>
            <p:ph type="body" idx="1"/>
          </p:nvPr>
        </p:nvSpPr>
        <p:spPr>
          <a:xfrm>
            <a:off x="76200" y="1371600"/>
            <a:ext cx="8763000" cy="4114800"/>
          </a:xfrm>
        </p:spPr>
        <p:txBody>
          <a:bodyPr>
            <a:normAutofit fontScale="92500" lnSpcReduction="20000"/>
          </a:bodyPr>
          <a:lstStyle/>
          <a:p>
            <a:r>
              <a:rPr lang="en-US" dirty="0">
                <a:latin typeface="Helv" charset="0"/>
              </a:rPr>
              <a:t>The significance of K</a:t>
            </a:r>
            <a:r>
              <a:rPr lang="en-US" baseline="-25000" dirty="0">
                <a:latin typeface="Helv" charset="0"/>
              </a:rPr>
              <a:t>m</a:t>
            </a:r>
            <a:r>
              <a:rPr lang="en-US" dirty="0">
                <a:latin typeface="Helv" charset="0"/>
              </a:rPr>
              <a:t> will change based on the different rate constants and which step is the slowest (also called the rate-limiting step). In the simplest assumption, the rate of ES breakdown to product (k</a:t>
            </a:r>
            <a:r>
              <a:rPr lang="en-US" baseline="-25000" dirty="0">
                <a:latin typeface="Helv" charset="0"/>
              </a:rPr>
              <a:t>2</a:t>
            </a:r>
            <a:r>
              <a:rPr lang="en-US" dirty="0">
                <a:latin typeface="Helv" charset="0"/>
              </a:rPr>
              <a:t>) is the rate-determining step of the reaction, so k</a:t>
            </a:r>
            <a:r>
              <a:rPr lang="en-US" baseline="-25000" dirty="0">
                <a:latin typeface="Helv" charset="0"/>
              </a:rPr>
              <a:t>-1</a:t>
            </a:r>
            <a:r>
              <a:rPr lang="en-US" dirty="0">
                <a:latin typeface="Helv" charset="0"/>
              </a:rPr>
              <a:t> &gt;&gt; k</a:t>
            </a:r>
            <a:r>
              <a:rPr lang="en-US" baseline="-25000" dirty="0">
                <a:latin typeface="Helv" charset="0"/>
              </a:rPr>
              <a:t>2</a:t>
            </a:r>
            <a:r>
              <a:rPr lang="en-US" dirty="0">
                <a:latin typeface="Helv" charset="0"/>
              </a:rPr>
              <a:t> and K</a:t>
            </a:r>
            <a:r>
              <a:rPr lang="en-US" baseline="-25000" dirty="0">
                <a:latin typeface="Helv" charset="0"/>
              </a:rPr>
              <a:t>m</a:t>
            </a:r>
            <a:r>
              <a:rPr lang="en-US" dirty="0">
                <a:latin typeface="Helv" charset="0"/>
              </a:rPr>
              <a:t> = k</a:t>
            </a:r>
            <a:r>
              <a:rPr lang="en-US" baseline="-25000" dirty="0">
                <a:latin typeface="Helv" charset="0"/>
              </a:rPr>
              <a:t>-1</a:t>
            </a:r>
            <a:r>
              <a:rPr lang="en-US" dirty="0">
                <a:latin typeface="Helv" charset="0"/>
              </a:rPr>
              <a:t>/k</a:t>
            </a:r>
            <a:r>
              <a:rPr lang="en-US" baseline="-25000" dirty="0">
                <a:latin typeface="Helv" charset="0"/>
              </a:rPr>
              <a:t>1</a:t>
            </a:r>
            <a:r>
              <a:rPr lang="en-US" dirty="0">
                <a:latin typeface="Helv" charset="0"/>
              </a:rPr>
              <a:t>.  This relation is also called a dissociation constant for the ES complex and can be used as a relative measure of the affinity of a substrate for an enzyme (identical to </a:t>
            </a:r>
            <a:r>
              <a:rPr lang="en-US" dirty="0" err="1">
                <a:latin typeface="Helv" charset="0"/>
              </a:rPr>
              <a:t>K</a:t>
            </a:r>
            <a:r>
              <a:rPr lang="en-US" baseline="-25000" dirty="0" err="1">
                <a:latin typeface="Arial MT" charset="0"/>
              </a:rPr>
              <a:t>d</a:t>
            </a:r>
            <a:r>
              <a:rPr lang="en-US" dirty="0">
                <a:latin typeface="Helv" charset="0"/>
              </a:rPr>
              <a:t>).  However if k</a:t>
            </a:r>
            <a:r>
              <a:rPr lang="en-US" baseline="-25000" dirty="0">
                <a:latin typeface="Helv" charset="0"/>
              </a:rPr>
              <a:t>2</a:t>
            </a:r>
            <a:r>
              <a:rPr lang="en-US" dirty="0">
                <a:latin typeface="Helv" charset="0"/>
              </a:rPr>
              <a:t> &gt;&gt; k</a:t>
            </a:r>
            <a:r>
              <a:rPr lang="en-US" baseline="-25000" dirty="0">
                <a:latin typeface="Helv" charset="0"/>
              </a:rPr>
              <a:t>-1</a:t>
            </a:r>
            <a:r>
              <a:rPr lang="en-US" dirty="0">
                <a:latin typeface="Helv" charset="0"/>
              </a:rPr>
              <a:t> or k</a:t>
            </a:r>
            <a:r>
              <a:rPr lang="en-US" baseline="-25000" dirty="0">
                <a:latin typeface="Helv" charset="0"/>
              </a:rPr>
              <a:t>2</a:t>
            </a:r>
            <a:r>
              <a:rPr lang="en-US" dirty="0">
                <a:latin typeface="Helv" charset="0"/>
              </a:rPr>
              <a:t> and k</a:t>
            </a:r>
            <a:r>
              <a:rPr lang="en-US" baseline="-25000" dirty="0">
                <a:latin typeface="Helv" charset="0"/>
              </a:rPr>
              <a:t>-1</a:t>
            </a:r>
            <a:r>
              <a:rPr lang="en-US" dirty="0">
                <a:latin typeface="Helv" charset="0"/>
              </a:rPr>
              <a:t> are similar, then K</a:t>
            </a:r>
            <a:r>
              <a:rPr lang="en-US" baseline="-25000" dirty="0">
                <a:latin typeface="Helv" charset="0"/>
              </a:rPr>
              <a:t>m</a:t>
            </a:r>
            <a:r>
              <a:rPr lang="en-US" dirty="0">
                <a:latin typeface="Helv" charset="0"/>
              </a:rPr>
              <a:t> remains more complex and cannot be used as a measure of substrate affinity.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685800" y="76200"/>
            <a:ext cx="7772400" cy="1143000"/>
          </a:xfrm>
        </p:spPr>
        <p:txBody>
          <a:bodyPr/>
          <a:lstStyle/>
          <a:p>
            <a:r>
              <a:rPr lang="en-US">
                <a:latin typeface="Helv" charset="0"/>
              </a:rPr>
              <a:t> Uses of K</a:t>
            </a:r>
            <a:r>
              <a:rPr lang="en-US" baseline="-25000">
                <a:latin typeface="Helv" charset="0"/>
              </a:rPr>
              <a:t>m</a:t>
            </a:r>
          </a:p>
        </p:txBody>
      </p:sp>
      <p:sp>
        <p:nvSpPr>
          <p:cNvPr id="128003" name="Rectangle 3"/>
          <p:cNvSpPr>
            <a:spLocks noGrp="1" noChangeArrowheads="1"/>
          </p:cNvSpPr>
          <p:nvPr>
            <p:ph type="body" idx="1"/>
          </p:nvPr>
        </p:nvSpPr>
        <p:spPr>
          <a:xfrm>
            <a:off x="152400" y="1371600"/>
            <a:ext cx="8610600" cy="4114800"/>
          </a:xfrm>
        </p:spPr>
        <p:txBody>
          <a:bodyPr>
            <a:normAutofit fontScale="92500" lnSpcReduction="20000"/>
          </a:bodyPr>
          <a:lstStyle/>
          <a:p>
            <a:r>
              <a:rPr lang="en-US" dirty="0">
                <a:latin typeface="Helv" charset="0"/>
              </a:rPr>
              <a:t>Experimentally, K</a:t>
            </a:r>
            <a:r>
              <a:rPr lang="en-US" baseline="-25000" dirty="0">
                <a:latin typeface="Helv" charset="0"/>
              </a:rPr>
              <a:t>m</a:t>
            </a:r>
            <a:r>
              <a:rPr lang="en-US" dirty="0">
                <a:latin typeface="Helv" charset="0"/>
              </a:rPr>
              <a:t> is a useful parameter for characterizing the number and/or types of substrates that a particular enzyme will </a:t>
            </a:r>
            <a:r>
              <a:rPr lang="en-US" dirty="0" smtClean="0">
                <a:latin typeface="Helv" charset="0"/>
              </a:rPr>
              <a:t>utilize. </a:t>
            </a:r>
            <a:r>
              <a:rPr lang="en-US" dirty="0">
                <a:latin typeface="Helv" charset="0"/>
              </a:rPr>
              <a:t>It is also useful for comparing similar enzymes from different tissues or different organisms. Also, it is the K</a:t>
            </a:r>
            <a:r>
              <a:rPr lang="en-US" baseline="-25000" dirty="0">
                <a:latin typeface="Helv" charset="0"/>
              </a:rPr>
              <a:t>m</a:t>
            </a:r>
            <a:r>
              <a:rPr lang="en-US" dirty="0">
                <a:latin typeface="Helv" charset="0"/>
              </a:rPr>
              <a:t> of the rate-limiting enzyme in many of the biochemical metabolic pathways that determines the amount of product and overall regulation of a given pathway.  Clinically, K</a:t>
            </a:r>
            <a:r>
              <a:rPr lang="en-US" baseline="-25000" dirty="0">
                <a:latin typeface="Helv" charset="0"/>
              </a:rPr>
              <a:t>m</a:t>
            </a:r>
            <a:r>
              <a:rPr lang="en-US" dirty="0">
                <a:latin typeface="Helv" charset="0"/>
              </a:rPr>
              <a:t> comparisons are useful for evaluating the effects mutations have on protein function for some inherited genetic diseases.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685800" y="-152400"/>
            <a:ext cx="7772400" cy="1143000"/>
          </a:xfrm>
        </p:spPr>
        <p:txBody>
          <a:bodyPr/>
          <a:lstStyle/>
          <a:p>
            <a:r>
              <a:rPr lang="en-US" dirty="0">
                <a:latin typeface="Helv" charset="0"/>
              </a:rPr>
              <a:t>Meaning of </a:t>
            </a:r>
            <a:r>
              <a:rPr lang="en-US" dirty="0" err="1">
                <a:latin typeface="Helv" charset="0"/>
              </a:rPr>
              <a:t>V</a:t>
            </a:r>
            <a:r>
              <a:rPr lang="en-US" baseline="-25000" dirty="0" err="1">
                <a:latin typeface="Arial MT" charset="0"/>
              </a:rPr>
              <a:t>max</a:t>
            </a:r>
            <a:r>
              <a:rPr lang="en-US" dirty="0">
                <a:latin typeface="Arial MT" charset="0"/>
              </a:rPr>
              <a:t> </a:t>
            </a:r>
            <a:endParaRPr lang="en-US" baseline="-25000" dirty="0">
              <a:latin typeface="Arial MT" charset="0"/>
            </a:endParaRPr>
          </a:p>
        </p:txBody>
      </p:sp>
      <p:sp>
        <p:nvSpPr>
          <p:cNvPr id="129027" name="Rectangle 3"/>
          <p:cNvSpPr>
            <a:spLocks noGrp="1" noChangeArrowheads="1"/>
          </p:cNvSpPr>
          <p:nvPr>
            <p:ph type="body" idx="1"/>
          </p:nvPr>
        </p:nvSpPr>
        <p:spPr>
          <a:xfrm>
            <a:off x="228600" y="1371600"/>
            <a:ext cx="8686800" cy="4114800"/>
          </a:xfrm>
        </p:spPr>
        <p:txBody>
          <a:bodyPr>
            <a:noAutofit/>
          </a:bodyPr>
          <a:lstStyle/>
          <a:p>
            <a:pPr>
              <a:lnSpc>
                <a:spcPct val="140000"/>
              </a:lnSpc>
              <a:spcBef>
                <a:spcPts val="1080"/>
              </a:spcBef>
            </a:pPr>
            <a:r>
              <a:rPr lang="en-US" sz="1600" dirty="0">
                <a:latin typeface="Helv" charset="0"/>
              </a:rPr>
              <a:t>The values of </a:t>
            </a:r>
            <a:r>
              <a:rPr lang="en-US" sz="1600" dirty="0" err="1">
                <a:latin typeface="Helv" charset="0"/>
              </a:rPr>
              <a:t>V</a:t>
            </a:r>
            <a:r>
              <a:rPr lang="en-US" sz="1600" baseline="-25000" dirty="0" err="1">
                <a:latin typeface="Helv" charset="0"/>
              </a:rPr>
              <a:t>max</a:t>
            </a:r>
            <a:r>
              <a:rPr lang="en-US" sz="1600" baseline="-25000" dirty="0">
                <a:latin typeface="Helv" charset="0"/>
              </a:rPr>
              <a:t> </a:t>
            </a:r>
            <a:r>
              <a:rPr lang="en-US" sz="1600" dirty="0">
                <a:latin typeface="Helv" charset="0"/>
              </a:rPr>
              <a:t>will vary widely for different enzymes and can be used as an indicator of an </a:t>
            </a:r>
            <a:r>
              <a:rPr lang="en-US" sz="1600" dirty="0" smtClean="0">
                <a:latin typeface="Helv" charset="0"/>
              </a:rPr>
              <a:t>enzymes </a:t>
            </a:r>
            <a:r>
              <a:rPr lang="en-US" sz="1600" dirty="0">
                <a:latin typeface="Helv" charset="0"/>
              </a:rPr>
              <a:t>catalytic efficiency. It does not find much clinical use. </a:t>
            </a:r>
          </a:p>
          <a:p>
            <a:pPr>
              <a:lnSpc>
                <a:spcPct val="140000"/>
              </a:lnSpc>
              <a:spcBef>
                <a:spcPts val="1080"/>
              </a:spcBef>
            </a:pPr>
            <a:r>
              <a:rPr lang="en-US" sz="1600" dirty="0">
                <a:latin typeface="Helv" charset="0"/>
              </a:rPr>
              <a:t>There are some enzymes that have been shown to have the following reaction sequence</a:t>
            </a:r>
            <a:r>
              <a:rPr lang="en-US" sz="1600" dirty="0" smtClean="0">
                <a:latin typeface="Helv" charset="0"/>
              </a:rPr>
              <a:t>:</a:t>
            </a:r>
            <a:endParaRPr lang="zh-CN" altLang="en-US" sz="1600" dirty="0" smtClean="0">
              <a:latin typeface="Helv" charset="0"/>
            </a:endParaRPr>
          </a:p>
          <a:p>
            <a:pPr>
              <a:lnSpc>
                <a:spcPct val="140000"/>
              </a:lnSpc>
              <a:spcBef>
                <a:spcPts val="1080"/>
              </a:spcBef>
              <a:buNone/>
            </a:pPr>
            <a:endParaRPr lang="en-US" sz="1600" dirty="0" smtClean="0">
              <a:latin typeface="Helv" charset="0"/>
            </a:endParaRPr>
          </a:p>
          <a:p>
            <a:pPr>
              <a:lnSpc>
                <a:spcPct val="140000"/>
              </a:lnSpc>
              <a:spcBef>
                <a:spcPts val="1080"/>
              </a:spcBef>
            </a:pPr>
            <a:endParaRPr lang="en-US" sz="1600" dirty="0">
              <a:latin typeface="Helv" charset="0"/>
            </a:endParaRPr>
          </a:p>
          <a:p>
            <a:pPr>
              <a:lnSpc>
                <a:spcPct val="140000"/>
              </a:lnSpc>
              <a:spcBef>
                <a:spcPts val="1080"/>
              </a:spcBef>
            </a:pPr>
            <a:endParaRPr lang="en-US" sz="1600" dirty="0">
              <a:latin typeface="Helv" charset="0"/>
            </a:endParaRPr>
          </a:p>
          <a:p>
            <a:pPr>
              <a:lnSpc>
                <a:spcPct val="140000"/>
              </a:lnSpc>
              <a:spcBef>
                <a:spcPts val="1080"/>
              </a:spcBef>
            </a:pPr>
            <a:endParaRPr lang="en-US" sz="1600" dirty="0">
              <a:latin typeface="Helv" charset="0"/>
            </a:endParaRPr>
          </a:p>
          <a:p>
            <a:pPr>
              <a:lnSpc>
                <a:spcPct val="140000"/>
              </a:lnSpc>
              <a:spcBef>
                <a:spcPts val="1080"/>
              </a:spcBef>
            </a:pPr>
            <a:r>
              <a:rPr lang="en-US" sz="1600" dirty="0">
                <a:latin typeface="Helv" charset="0"/>
              </a:rPr>
              <a:t>In this situation, the formation of product is dependent on the breakdown of an enzyme-product complex, and is thus the rate-limiting step defined by k</a:t>
            </a:r>
            <a:r>
              <a:rPr lang="en-US" sz="1600" baseline="-25000" dirty="0">
                <a:latin typeface="Helv" charset="0"/>
              </a:rPr>
              <a:t>3</a:t>
            </a:r>
            <a:r>
              <a:rPr lang="en-US" sz="1600" dirty="0">
                <a:latin typeface="Helv" charset="0"/>
              </a:rPr>
              <a:t>.</a:t>
            </a:r>
          </a:p>
        </p:txBody>
      </p:sp>
      <p:pic>
        <p:nvPicPr>
          <p:cNvPr id="129028" name="Picture 4"/>
          <p:cNvPicPr>
            <a:picLocks noChangeAspect="1" noChangeArrowheads="1"/>
          </p:cNvPicPr>
          <p:nvPr/>
        </p:nvPicPr>
        <p:blipFill>
          <a:blip r:embed="rId2"/>
          <a:srcRect/>
          <a:stretch>
            <a:fillRect/>
          </a:stretch>
        </p:blipFill>
        <p:spPr bwMode="auto">
          <a:xfrm>
            <a:off x="685800" y="2971800"/>
            <a:ext cx="7743825"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685800" y="228600"/>
            <a:ext cx="7772400" cy="1143000"/>
          </a:xfrm>
        </p:spPr>
        <p:txBody>
          <a:bodyPr/>
          <a:lstStyle/>
          <a:p>
            <a:r>
              <a:rPr lang="en-US" dirty="0">
                <a:latin typeface="Helv" charset="0"/>
              </a:rPr>
              <a:t>Derivation of </a:t>
            </a:r>
            <a:r>
              <a:rPr lang="en-US" dirty="0" err="1">
                <a:latin typeface="Helv" charset="0"/>
              </a:rPr>
              <a:t>k</a:t>
            </a:r>
            <a:r>
              <a:rPr lang="en-US" baseline="-25000" dirty="0" err="1">
                <a:latin typeface="Arial MT" charset="0"/>
              </a:rPr>
              <a:t>cat</a:t>
            </a:r>
            <a:endParaRPr lang="en-US" dirty="0">
              <a:latin typeface="Helv" charset="0"/>
            </a:endParaRPr>
          </a:p>
        </p:txBody>
      </p:sp>
      <p:sp>
        <p:nvSpPr>
          <p:cNvPr id="130051" name="Rectangle 3"/>
          <p:cNvSpPr>
            <a:spLocks noGrp="1" noChangeArrowheads="1"/>
          </p:cNvSpPr>
          <p:nvPr>
            <p:ph type="body" idx="1"/>
          </p:nvPr>
        </p:nvSpPr>
        <p:spPr>
          <a:xfrm>
            <a:off x="304800" y="1371600"/>
            <a:ext cx="8534400" cy="4114800"/>
          </a:xfrm>
        </p:spPr>
        <p:txBody>
          <a:bodyPr/>
          <a:lstStyle/>
          <a:p>
            <a:r>
              <a:rPr lang="en-US" dirty="0">
                <a:latin typeface="Helv" charset="0"/>
              </a:rPr>
              <a:t>A more general term has been defined, termed </a:t>
            </a:r>
            <a:r>
              <a:rPr lang="en-US" dirty="0" err="1">
                <a:latin typeface="Helv" charset="0"/>
              </a:rPr>
              <a:t>k</a:t>
            </a:r>
            <a:r>
              <a:rPr lang="en-US" baseline="-25000" dirty="0" err="1">
                <a:latin typeface="Helv" charset="0"/>
              </a:rPr>
              <a:t>cat</a:t>
            </a:r>
            <a:r>
              <a:rPr lang="en-US" dirty="0">
                <a:latin typeface="Helv" charset="0"/>
              </a:rPr>
              <a:t>, to describe enzymes in which there are multiple catalytic steps and possible multiple rate-limiting steps. The </a:t>
            </a:r>
            <a:r>
              <a:rPr lang="en-US" dirty="0" err="1">
                <a:latin typeface="Helv" charset="0"/>
              </a:rPr>
              <a:t>Michaelis-Menten</a:t>
            </a:r>
            <a:r>
              <a:rPr lang="en-US" dirty="0">
                <a:latin typeface="Helv" charset="0"/>
              </a:rPr>
              <a:t> equation can be substituted with </a:t>
            </a:r>
            <a:r>
              <a:rPr lang="en-US" dirty="0" err="1">
                <a:latin typeface="Helv" charset="0"/>
              </a:rPr>
              <a:t>k</a:t>
            </a:r>
            <a:r>
              <a:rPr lang="en-US" baseline="-25000" dirty="0" err="1">
                <a:latin typeface="Helv" charset="0"/>
              </a:rPr>
              <a:t>cat</a:t>
            </a:r>
            <a:endParaRPr lang="en-US" baseline="-25000" dirty="0">
              <a:latin typeface="Helv" charset="0"/>
            </a:endParaRPr>
          </a:p>
        </p:txBody>
      </p:sp>
      <p:pic>
        <p:nvPicPr>
          <p:cNvPr id="130052" name="Picture 4"/>
          <p:cNvPicPr>
            <a:picLocks noChangeAspect="1" noChangeArrowheads="1"/>
          </p:cNvPicPr>
          <p:nvPr/>
        </p:nvPicPr>
        <p:blipFill>
          <a:blip r:embed="rId2"/>
          <a:srcRect/>
          <a:stretch>
            <a:fillRect/>
          </a:stretch>
        </p:blipFill>
        <p:spPr bwMode="auto">
          <a:xfrm>
            <a:off x="4048125" y="4610100"/>
            <a:ext cx="4410075" cy="1752600"/>
          </a:xfrm>
          <a:prstGeom prst="rect">
            <a:avLst/>
          </a:prstGeom>
          <a:noFill/>
          <a:ln w="9525">
            <a:noFill/>
            <a:miter lim="800000"/>
            <a:headEnd/>
            <a:tailEnd/>
          </a:ln>
        </p:spPr>
      </p:pic>
      <p:pic>
        <p:nvPicPr>
          <p:cNvPr id="130053" name="Picture 5"/>
          <p:cNvPicPr>
            <a:picLocks noChangeAspect="1" noChangeArrowheads="1"/>
          </p:cNvPicPr>
          <p:nvPr/>
        </p:nvPicPr>
        <p:blipFill>
          <a:blip r:embed="rId3"/>
          <a:srcRect/>
          <a:stretch>
            <a:fillRect/>
          </a:stretch>
        </p:blipFill>
        <p:spPr bwMode="auto">
          <a:xfrm>
            <a:off x="304800" y="3505200"/>
            <a:ext cx="4475163" cy="1749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685800" y="457200"/>
            <a:ext cx="7772400" cy="1143000"/>
          </a:xfrm>
        </p:spPr>
        <p:txBody>
          <a:bodyPr/>
          <a:lstStyle/>
          <a:p>
            <a:r>
              <a:rPr lang="en-US">
                <a:latin typeface="Helv" charset="0"/>
              </a:rPr>
              <a:t>Definition and Use of k</a:t>
            </a:r>
            <a:r>
              <a:rPr lang="en-US" baseline="-25000">
                <a:latin typeface="Arial MT" charset="0"/>
              </a:rPr>
              <a:t>cat</a:t>
            </a:r>
            <a:endParaRPr lang="en-US">
              <a:latin typeface="Helv" charset="0"/>
            </a:endParaRPr>
          </a:p>
        </p:txBody>
      </p:sp>
      <p:sp>
        <p:nvSpPr>
          <p:cNvPr id="131075" name="Rectangle 3"/>
          <p:cNvSpPr>
            <a:spLocks noGrp="1" noChangeArrowheads="1"/>
          </p:cNvSpPr>
          <p:nvPr>
            <p:ph type="body" idx="1"/>
          </p:nvPr>
        </p:nvSpPr>
        <p:spPr>
          <a:xfrm>
            <a:off x="0" y="1600200"/>
            <a:ext cx="9144000" cy="4267200"/>
          </a:xfrm>
        </p:spPr>
        <p:txBody>
          <a:bodyPr/>
          <a:lstStyle/>
          <a:p>
            <a:pPr>
              <a:lnSpc>
                <a:spcPct val="90000"/>
              </a:lnSpc>
            </a:pPr>
            <a:r>
              <a:rPr lang="en-US">
                <a:latin typeface="Helv" charset="0"/>
              </a:rPr>
              <a:t>The constant,  k</a:t>
            </a:r>
            <a:r>
              <a:rPr lang="en-US" baseline="-25000">
                <a:latin typeface="Helv" charset="0"/>
              </a:rPr>
              <a:t>cat</a:t>
            </a:r>
            <a:r>
              <a:rPr lang="en-US">
                <a:latin typeface="Helv" charset="0"/>
              </a:rPr>
              <a:t> (units of sec</a:t>
            </a:r>
            <a:r>
              <a:rPr lang="en-US" baseline="30000">
                <a:latin typeface="Helv" charset="0"/>
              </a:rPr>
              <a:t>-1</a:t>
            </a:r>
            <a:r>
              <a:rPr lang="en-US">
                <a:latin typeface="Helv" charset="0"/>
              </a:rPr>
              <a:t>), is also called the </a:t>
            </a:r>
            <a:r>
              <a:rPr lang="en-US">
                <a:solidFill>
                  <a:schemeClr val="folHlink"/>
                </a:solidFill>
                <a:latin typeface="Helv" charset="0"/>
              </a:rPr>
              <a:t>turnover number</a:t>
            </a:r>
            <a:r>
              <a:rPr lang="en-US">
                <a:latin typeface="Helv" charset="0"/>
              </a:rPr>
              <a:t> because under saturating substrate conditions, it represents the number of substrate molecules converted to product in a given unit of time on a single enzyme molecule. In practice, k</a:t>
            </a:r>
            <a:r>
              <a:rPr lang="en-US" baseline="-25000">
                <a:latin typeface="Helv" charset="0"/>
              </a:rPr>
              <a:t>cat</a:t>
            </a:r>
            <a:r>
              <a:rPr lang="en-US">
                <a:latin typeface="Helv" charset="0"/>
              </a:rPr>
              <a:t> values (not V</a:t>
            </a:r>
            <a:r>
              <a:rPr lang="en-US" baseline="-25000">
                <a:latin typeface="Helv" charset="0"/>
              </a:rPr>
              <a:t>max</a:t>
            </a:r>
            <a:r>
              <a:rPr lang="en-US">
                <a:latin typeface="Helv" charset="0"/>
              </a:rPr>
              <a:t>) are most often used for comparing the catalytic efficiencies of related enzyme classes or among different mutant forms of an enzyme.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ltLang="zh-CN" dirty="0" smtClean="0"/>
              <a:t>Purification Result</a:t>
            </a:r>
            <a:endParaRPr lang="en-US" dirty="0"/>
          </a:p>
        </p:txBody>
      </p:sp>
      <p:graphicFrame>
        <p:nvGraphicFramePr>
          <p:cNvPr id="39938" name="Object 2"/>
          <p:cNvGraphicFramePr>
            <a:graphicFrameLocks noChangeAspect="1"/>
          </p:cNvGraphicFramePr>
          <p:nvPr/>
        </p:nvGraphicFramePr>
        <p:xfrm>
          <a:off x="152399" y="3730625"/>
          <a:ext cx="8898389" cy="1987550"/>
        </p:xfrm>
        <a:graphic>
          <a:graphicData uri="http://schemas.openxmlformats.org/presentationml/2006/ole">
            <p:oleObj spid="_x0000_s39938" name="Document" r:id="rId3" imgW="6197600" imgH="1384300" progId="Word.Document.12">
              <p:link updateAutomatic="1"/>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n-US"/>
              <a:t>Monitoring Progress of Purification Protocol</a:t>
            </a:r>
          </a:p>
        </p:txBody>
      </p:sp>
      <p:sp>
        <p:nvSpPr>
          <p:cNvPr id="21507" name="Rectangle 3"/>
          <p:cNvSpPr>
            <a:spLocks noGrp="1" noChangeArrowheads="1"/>
          </p:cNvSpPr>
          <p:nvPr>
            <p:ph type="body" idx="1"/>
          </p:nvPr>
        </p:nvSpPr>
        <p:spPr>
          <a:xfrm>
            <a:off x="762000" y="2590800"/>
            <a:ext cx="7772400" cy="1106488"/>
          </a:xfrm>
        </p:spPr>
        <p:txBody>
          <a:bodyPr/>
          <a:lstStyle/>
          <a:p>
            <a:pPr eaLnBrk="1" hangingPunct="1">
              <a:lnSpc>
                <a:spcPct val="90000"/>
              </a:lnSpc>
            </a:pPr>
            <a:r>
              <a:rPr lang="en-US" sz="2800"/>
              <a:t>Purification level:  Measure of increase in purity of protein throughout procedure.</a:t>
            </a:r>
            <a:endParaRPr lang="en-US" sz="2400"/>
          </a:p>
          <a:p>
            <a:pPr lvl="1" eaLnBrk="1" hangingPunct="1">
              <a:lnSpc>
                <a:spcPct val="90000"/>
              </a:lnSpc>
            </a:pPr>
            <a:endParaRPr lang="en-US" sz="1000"/>
          </a:p>
          <a:p>
            <a:pPr lvl="1" eaLnBrk="1" hangingPunct="1">
              <a:lnSpc>
                <a:spcPct val="90000"/>
              </a:lnSpc>
            </a:pPr>
            <a:endParaRPr lang="en-US" sz="1000"/>
          </a:p>
          <a:p>
            <a:pPr lvl="1" eaLnBrk="1" hangingPunct="1">
              <a:lnSpc>
                <a:spcPct val="90000"/>
              </a:lnSpc>
            </a:pPr>
            <a:endParaRPr lang="en-US" sz="1000"/>
          </a:p>
          <a:p>
            <a:pPr eaLnBrk="1" hangingPunct="1">
              <a:lnSpc>
                <a:spcPct val="90000"/>
              </a:lnSpc>
            </a:pPr>
            <a:endParaRPr lang="en-US" sz="2400"/>
          </a:p>
          <a:p>
            <a:pPr eaLnBrk="1" hangingPunct="1">
              <a:lnSpc>
                <a:spcPct val="90000"/>
              </a:lnSpc>
              <a:buFont typeface="Wingdings" pitchFamily="26" charset="2"/>
              <a:buNone/>
            </a:pPr>
            <a:endParaRPr lang="en-US" sz="1200"/>
          </a:p>
          <a:p>
            <a:pPr eaLnBrk="1" hangingPunct="1">
              <a:lnSpc>
                <a:spcPct val="90000"/>
              </a:lnSpc>
              <a:buFont typeface="Wingdings" pitchFamily="26" charset="2"/>
              <a:buNone/>
            </a:pPr>
            <a:endParaRPr lang="en-US" sz="1200"/>
          </a:p>
          <a:p>
            <a:pPr eaLnBrk="1" hangingPunct="1">
              <a:lnSpc>
                <a:spcPct val="90000"/>
              </a:lnSpc>
              <a:buFont typeface="Wingdings" pitchFamily="26" charset="2"/>
              <a:buNone/>
            </a:pPr>
            <a:endParaRPr lang="en-US" sz="1200"/>
          </a:p>
          <a:p>
            <a:pPr eaLnBrk="1" hangingPunct="1">
              <a:lnSpc>
                <a:spcPct val="90000"/>
              </a:lnSpc>
            </a:pPr>
            <a:endParaRPr lang="en-US" sz="2400"/>
          </a:p>
          <a:p>
            <a:pPr eaLnBrk="1" hangingPunct="1">
              <a:lnSpc>
                <a:spcPct val="90000"/>
              </a:lnSpc>
            </a:pPr>
            <a:endParaRPr lang="en-US" sz="2400"/>
          </a:p>
        </p:txBody>
      </p:sp>
      <p:grpSp>
        <p:nvGrpSpPr>
          <p:cNvPr id="2" name="Group 11"/>
          <p:cNvGrpSpPr>
            <a:grpSpLocks/>
          </p:cNvGrpSpPr>
          <p:nvPr/>
        </p:nvGrpSpPr>
        <p:grpSpPr bwMode="auto">
          <a:xfrm>
            <a:off x="1219200" y="4191000"/>
            <a:ext cx="6934200" cy="1370013"/>
            <a:chOff x="576" y="2160"/>
            <a:chExt cx="4368" cy="863"/>
          </a:xfrm>
        </p:grpSpPr>
        <p:sp>
          <p:nvSpPr>
            <p:cNvPr id="21509" name="Text Box 9"/>
            <p:cNvSpPr txBox="1">
              <a:spLocks noChangeArrowheads="1"/>
            </p:cNvSpPr>
            <p:nvPr/>
          </p:nvSpPr>
          <p:spPr bwMode="auto">
            <a:xfrm>
              <a:off x="576" y="2216"/>
              <a:ext cx="1488" cy="327"/>
            </a:xfrm>
            <a:prstGeom prst="rect">
              <a:avLst/>
            </a:prstGeom>
            <a:noFill/>
            <a:ln w="9525">
              <a:noFill/>
              <a:miter lim="800000"/>
              <a:headEnd/>
              <a:tailEnd/>
            </a:ln>
          </p:spPr>
          <p:txBody>
            <a:bodyPr>
              <a:prstTxWarp prst="textNoShape">
                <a:avLst/>
              </a:prstTxWarp>
              <a:spAutoFit/>
            </a:bodyPr>
            <a:lstStyle/>
            <a:p>
              <a:pPr>
                <a:spcBef>
                  <a:spcPct val="50000"/>
                </a:spcBef>
              </a:pPr>
              <a:r>
                <a:rPr lang="en-US" sz="2800"/>
                <a:t>Purification =</a:t>
              </a:r>
            </a:p>
          </p:txBody>
        </p:sp>
        <p:sp>
          <p:nvSpPr>
            <p:cNvPr id="21510" name="Text Box 10"/>
            <p:cNvSpPr txBox="1">
              <a:spLocks noChangeArrowheads="1"/>
            </p:cNvSpPr>
            <p:nvPr/>
          </p:nvSpPr>
          <p:spPr bwMode="auto">
            <a:xfrm>
              <a:off x="1680" y="2160"/>
              <a:ext cx="3264" cy="863"/>
            </a:xfrm>
            <a:prstGeom prst="rect">
              <a:avLst/>
            </a:prstGeom>
            <a:noFill/>
            <a:ln w="9525">
              <a:noFill/>
              <a:miter lim="800000"/>
              <a:headEnd/>
              <a:tailEnd/>
            </a:ln>
          </p:spPr>
          <p:txBody>
            <a:bodyPr>
              <a:prstTxWarp prst="textNoShape">
                <a:avLst/>
              </a:prstTxWarp>
              <a:spAutoFit/>
            </a:bodyPr>
            <a:lstStyle/>
            <a:p>
              <a:pPr lvl="1" eaLnBrk="1" hangingPunct="1">
                <a:lnSpc>
                  <a:spcPct val="90000"/>
                </a:lnSpc>
                <a:spcBef>
                  <a:spcPct val="20000"/>
                </a:spcBef>
                <a:buClr>
                  <a:schemeClr val="hlink"/>
                </a:buClr>
                <a:buSzPct val="55000"/>
                <a:buFont typeface="Wingdings" pitchFamily="26" charset="2"/>
                <a:buNone/>
              </a:pPr>
              <a:r>
                <a:rPr lang="en-US" u="sng"/>
                <a:t>Specific activity at particular step</a:t>
              </a:r>
              <a:endParaRPr lang="en-US"/>
            </a:p>
            <a:p>
              <a:pPr lvl="1" eaLnBrk="1" hangingPunct="1">
                <a:lnSpc>
                  <a:spcPct val="90000"/>
                </a:lnSpc>
                <a:spcBef>
                  <a:spcPct val="20000"/>
                </a:spcBef>
                <a:buClr>
                  <a:schemeClr val="hlink"/>
                </a:buClr>
                <a:buSzPct val="55000"/>
                <a:buFont typeface="Wingdings" pitchFamily="26" charset="2"/>
                <a:buNone/>
              </a:pPr>
              <a:r>
                <a:rPr lang="en-US"/>
                <a:t>Specific activity of initial extract</a:t>
              </a:r>
            </a:p>
            <a:p>
              <a:pPr>
                <a:spcBef>
                  <a:spcPct val="50000"/>
                </a:spcBef>
              </a:pPr>
              <a:endParaRPr lang="en-US"/>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n-US"/>
              <a:t>Monitoring Progress of Purification Protocol</a:t>
            </a:r>
          </a:p>
        </p:txBody>
      </p:sp>
      <p:graphicFrame>
        <p:nvGraphicFramePr>
          <p:cNvPr id="196686" name="Group 78"/>
          <p:cNvGraphicFramePr>
            <a:graphicFrameLocks noGrp="1"/>
          </p:cNvGraphicFramePr>
          <p:nvPr/>
        </p:nvGraphicFramePr>
        <p:xfrm>
          <a:off x="304800" y="2209800"/>
          <a:ext cx="8610600" cy="4064002"/>
        </p:xfrm>
        <a:graphic>
          <a:graphicData uri="http://schemas.openxmlformats.org/drawingml/2006/table">
            <a:tbl>
              <a:tblPr/>
              <a:tblGrid>
                <a:gridCol w="1447800"/>
                <a:gridCol w="1600200"/>
                <a:gridCol w="1600200"/>
                <a:gridCol w="1600200"/>
                <a:gridCol w="1082675"/>
                <a:gridCol w="1279525"/>
              </a:tblGrid>
              <a:tr h="6778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accent2"/>
                          </a:solidFill>
                          <a:effectLst/>
                          <a:latin typeface="Arial" pitchFamily="-112" charset="0"/>
                        </a:rPr>
                        <a:t>Step</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accent2"/>
                          </a:solidFill>
                          <a:effectLst/>
                          <a:latin typeface="Arial" pitchFamily="-112" charset="0"/>
                        </a:rPr>
                        <a:t>Total protein (mg)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accent2"/>
                          </a:solidFill>
                          <a:effectLst/>
                          <a:latin typeface="Arial" pitchFamily="-112" charset="0"/>
                        </a:rPr>
                        <a:t>Total activity (units)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accent2"/>
                          </a:solidFill>
                          <a:effectLst/>
                          <a:latin typeface="Arial" pitchFamily="-112" charset="0"/>
                        </a:rPr>
                        <a:t>Specific activity (units/mg)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accent2"/>
                          </a:solidFill>
                          <a:effectLst/>
                          <a:latin typeface="Arial" pitchFamily="-112" charset="0"/>
                        </a:rPr>
                        <a:t>Yield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accent2"/>
                          </a:solidFill>
                          <a:effectLst/>
                          <a:latin typeface="Arial" pitchFamily="-112" charset="0"/>
                        </a:rPr>
                        <a:t>Purification level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67627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1" i="0" u="none" strike="noStrike" cap="none" normalizeH="0" baseline="0">
                          <a:ln>
                            <a:noFill/>
                          </a:ln>
                          <a:solidFill>
                            <a:schemeClr val="tx1"/>
                          </a:solidFill>
                          <a:effectLst/>
                          <a:latin typeface="Arial" pitchFamily="-112" charset="0"/>
                        </a:rPr>
                        <a:t>Initial extract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15,000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150,000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1" i="0" u="none" strike="noStrike" cap="none" normalizeH="0" baseline="0">
                          <a:ln>
                            <a:noFill/>
                          </a:ln>
                          <a:solidFill>
                            <a:schemeClr val="tx1"/>
                          </a:solidFill>
                          <a:effectLst/>
                          <a:latin typeface="Arial" pitchFamily="-112" charset="0"/>
                        </a:rPr>
                        <a:t>(NH</a:t>
                      </a:r>
                      <a:r>
                        <a:rPr kumimoji="0" lang="en-US" sz="1600" b="1" i="0" u="none" strike="noStrike" cap="none" normalizeH="0" baseline="-25000">
                          <a:ln>
                            <a:noFill/>
                          </a:ln>
                          <a:solidFill>
                            <a:schemeClr val="tx1"/>
                          </a:solidFill>
                          <a:effectLst/>
                          <a:latin typeface="Arial" pitchFamily="-112" charset="0"/>
                        </a:rPr>
                        <a:t>4</a:t>
                      </a:r>
                      <a:r>
                        <a:rPr kumimoji="0" lang="en-US" sz="1600" b="1" i="0" u="none" strike="noStrike" cap="none" normalizeH="0" baseline="0">
                          <a:ln>
                            <a:noFill/>
                          </a:ln>
                          <a:solidFill>
                            <a:schemeClr val="tx1"/>
                          </a:solidFill>
                          <a:effectLst/>
                          <a:latin typeface="Arial" pitchFamily="-112" charset="0"/>
                        </a:rPr>
                        <a:t>)</a:t>
                      </a:r>
                      <a:r>
                        <a:rPr kumimoji="0" lang="en-US" sz="1600" b="1" i="0" u="none" strike="noStrike" cap="none" normalizeH="0" baseline="-25000">
                          <a:ln>
                            <a:noFill/>
                          </a:ln>
                          <a:solidFill>
                            <a:schemeClr val="tx1"/>
                          </a:solidFill>
                          <a:effectLst/>
                          <a:latin typeface="Arial" pitchFamily="-112" charset="0"/>
                        </a:rPr>
                        <a:t>2</a:t>
                      </a:r>
                      <a:r>
                        <a:rPr kumimoji="0" lang="en-US" sz="1600" b="1" i="0" u="none" strike="noStrike" cap="none" normalizeH="0" baseline="0">
                          <a:ln>
                            <a:noFill/>
                          </a:ln>
                          <a:solidFill>
                            <a:schemeClr val="tx1"/>
                          </a:solidFill>
                          <a:effectLst/>
                          <a:latin typeface="Arial" pitchFamily="-112" charset="0"/>
                        </a:rPr>
                        <a:t>SO</a:t>
                      </a:r>
                      <a:r>
                        <a:rPr kumimoji="0" lang="en-US" sz="1600" b="1" i="0" u="none" strike="noStrike" cap="none" normalizeH="0" baseline="-25000">
                          <a:ln>
                            <a:noFill/>
                          </a:ln>
                          <a:solidFill>
                            <a:schemeClr val="tx1"/>
                          </a:solidFill>
                          <a:effectLst/>
                          <a:latin typeface="Arial" pitchFamily="-112" charset="0"/>
                        </a:rPr>
                        <a:t>4</a:t>
                      </a:r>
                      <a:r>
                        <a:rPr kumimoji="0" lang="en-US" sz="1600" b="1" i="0" u="none" strike="noStrike" cap="none" normalizeH="0" baseline="0">
                          <a:ln>
                            <a:noFill/>
                          </a:ln>
                          <a:solidFill>
                            <a:schemeClr val="tx1"/>
                          </a:solidFill>
                          <a:effectLst/>
                          <a:latin typeface="Arial" pitchFamily="-112" charset="0"/>
                        </a:rPr>
                        <a:t> precipitation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4,600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138,000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92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1" i="0" u="none" strike="noStrike" cap="none" normalizeH="0" baseline="0">
                          <a:ln>
                            <a:noFill/>
                          </a:ln>
                          <a:solidFill>
                            <a:schemeClr val="tx1"/>
                          </a:solidFill>
                          <a:effectLst/>
                          <a:latin typeface="Arial" pitchFamily="-112" charset="0"/>
                        </a:rPr>
                        <a:t>Ion-exchange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1,278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115,500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90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77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1" i="0" u="none" strike="noStrike" cap="none" normalizeH="0" baseline="0">
                          <a:ln>
                            <a:noFill/>
                          </a:ln>
                          <a:solidFill>
                            <a:schemeClr val="tx1"/>
                          </a:solidFill>
                          <a:effectLst/>
                          <a:latin typeface="Arial" pitchFamily="-112" charset="0"/>
                        </a:rPr>
                        <a:t>Size exclusion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68.6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75,000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1,100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110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1" i="0" u="none" strike="noStrike" cap="none" normalizeH="0" baseline="0">
                          <a:ln>
                            <a:noFill/>
                          </a:ln>
                          <a:solidFill>
                            <a:schemeClr val="tx1"/>
                          </a:solidFill>
                          <a:effectLst/>
                          <a:latin typeface="Arial" pitchFamily="-112" charset="0"/>
                        </a:rPr>
                        <a:t>Affinity column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1.75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52,500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30,000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112" charset="2"/>
                        <a:buNone/>
                        <a:tabLst/>
                      </a:pPr>
                      <a:r>
                        <a:rPr kumimoji="0" lang="en-US" sz="1600" b="0" i="0" u="none" strike="noStrike" cap="none" normalizeH="0" baseline="0">
                          <a:ln>
                            <a:noFill/>
                          </a:ln>
                          <a:solidFill>
                            <a:schemeClr val="tx1"/>
                          </a:solidFill>
                          <a:effectLst/>
                          <a:latin typeface="Arial" pitchFamily="-112" charset="0"/>
                        </a:rPr>
                        <a:t>3,000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533400"/>
            <a:ext cx="7793038" cy="457200"/>
          </a:xfrm>
        </p:spPr>
        <p:txBody>
          <a:bodyPr>
            <a:normAutofit fontScale="90000"/>
          </a:bodyPr>
          <a:lstStyle/>
          <a:p>
            <a:r>
              <a:rPr lang="en-US" smtClean="0"/>
              <a:t>The Quantity of Protein</a:t>
            </a:r>
          </a:p>
        </p:txBody>
      </p:sp>
      <p:sp>
        <p:nvSpPr>
          <p:cNvPr id="23555" name="Content Placeholder 2"/>
          <p:cNvSpPr>
            <a:spLocks noGrp="1"/>
          </p:cNvSpPr>
          <p:nvPr>
            <p:ph idx="1"/>
          </p:nvPr>
        </p:nvSpPr>
        <p:spPr>
          <a:xfrm>
            <a:off x="685800" y="1447800"/>
            <a:ext cx="7772400" cy="4114800"/>
          </a:xfrm>
        </p:spPr>
        <p:txBody>
          <a:bodyPr>
            <a:normAutofit fontScale="92500" lnSpcReduction="20000"/>
          </a:bodyPr>
          <a:lstStyle/>
          <a:p>
            <a:pPr>
              <a:spcBef>
                <a:spcPts val="1275"/>
              </a:spcBef>
            </a:pPr>
            <a:r>
              <a:rPr lang="en-US" sz="2800" dirty="0" smtClean="0"/>
              <a:t>Bradford method to quantify the amount of protein.</a:t>
            </a:r>
          </a:p>
          <a:p>
            <a:pPr>
              <a:spcBef>
                <a:spcPts val="1275"/>
              </a:spcBef>
            </a:pPr>
            <a:r>
              <a:rPr lang="en-US" sz="2800" dirty="0" smtClean="0"/>
              <a:t>F1, F2, F3 are diluted to 10, 100, 1000 and 10000 times.</a:t>
            </a:r>
          </a:p>
          <a:p>
            <a:pPr>
              <a:spcBef>
                <a:spcPts val="1275"/>
              </a:spcBef>
            </a:pPr>
            <a:r>
              <a:rPr lang="en-US" sz="2800" dirty="0" smtClean="0"/>
              <a:t>100 </a:t>
            </a:r>
            <a:r>
              <a:rPr lang="en-US" sz="2800" dirty="0" smtClean="0">
                <a:latin typeface="Symbol"/>
              </a:rPr>
              <a:t>m</a:t>
            </a:r>
            <a:r>
              <a:rPr lang="en-US" sz="2800" dirty="0" smtClean="0"/>
              <a:t>g/</a:t>
            </a:r>
            <a:r>
              <a:rPr lang="en-US" sz="2800" dirty="0" err="1" smtClean="0"/>
              <a:t>mL</a:t>
            </a:r>
            <a:r>
              <a:rPr lang="en-US" sz="2800" dirty="0" smtClean="0"/>
              <a:t> standard BSA solution is diluted to 50</a:t>
            </a:r>
            <a:r>
              <a:rPr lang="en-US" sz="2800" dirty="0" smtClean="0"/>
              <a:t> </a:t>
            </a:r>
            <a:r>
              <a:rPr lang="en-US" dirty="0" smtClean="0">
                <a:latin typeface="Symbol"/>
              </a:rPr>
              <a:t>m</a:t>
            </a:r>
            <a:r>
              <a:rPr lang="en-US" sz="2800" dirty="0" smtClean="0"/>
              <a:t>g</a:t>
            </a:r>
            <a:r>
              <a:rPr lang="en-US" sz="2800" dirty="0" smtClean="0"/>
              <a:t>/</a:t>
            </a:r>
            <a:r>
              <a:rPr lang="en-US" sz="2800" dirty="0" err="1" smtClean="0"/>
              <a:t>mL</a:t>
            </a:r>
            <a:r>
              <a:rPr lang="en-US" sz="2800" dirty="0" smtClean="0"/>
              <a:t> and 25</a:t>
            </a:r>
            <a:r>
              <a:rPr lang="en-US" sz="2800" dirty="0" smtClean="0"/>
              <a:t> </a:t>
            </a:r>
            <a:r>
              <a:rPr lang="en-US" dirty="0" smtClean="0">
                <a:latin typeface="Symbol"/>
              </a:rPr>
              <a:t>m</a:t>
            </a:r>
            <a:r>
              <a:rPr lang="en-US" sz="2800" dirty="0" smtClean="0"/>
              <a:t>g</a:t>
            </a:r>
            <a:r>
              <a:rPr lang="en-US" sz="2800" dirty="0" smtClean="0"/>
              <a:t>/</a:t>
            </a:r>
            <a:r>
              <a:rPr lang="en-US" sz="2800" dirty="0" err="1" smtClean="0"/>
              <a:t>mL</a:t>
            </a:r>
            <a:r>
              <a:rPr lang="en-US" sz="2800" dirty="0" smtClean="0"/>
              <a:t> to build the calibration curve.</a:t>
            </a:r>
          </a:p>
          <a:p>
            <a:pPr>
              <a:spcBef>
                <a:spcPts val="1275"/>
              </a:spcBef>
            </a:pPr>
            <a:r>
              <a:rPr lang="en-US" sz="2800" dirty="0" smtClean="0"/>
              <a:t>Each fraction of protein dilution will be mixed with Bradford reagent to quantify the amount of protein.</a:t>
            </a:r>
          </a:p>
          <a:p>
            <a:pPr>
              <a:spcBef>
                <a:spcPts val="1275"/>
              </a:spcBef>
            </a:pPr>
            <a:endParaRPr 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5800" y="533400"/>
            <a:ext cx="7793038" cy="304800"/>
          </a:xfrm>
        </p:spPr>
        <p:txBody>
          <a:bodyPr>
            <a:normAutofit fontScale="90000"/>
          </a:bodyPr>
          <a:lstStyle/>
          <a:p>
            <a:r>
              <a:rPr lang="en-US" smtClean="0"/>
              <a:t>Dilution Sequence</a:t>
            </a:r>
          </a:p>
        </p:txBody>
      </p:sp>
      <p:pic>
        <p:nvPicPr>
          <p:cNvPr id="24579" name="Picture 3"/>
          <p:cNvPicPr>
            <a:picLocks noChangeAspect="1"/>
          </p:cNvPicPr>
          <p:nvPr/>
        </p:nvPicPr>
        <mc:AlternateContent xmlns:ma="http://schemas.microsoft.com/office/mac/drawingml/2008/main">
          <mc:Choice Requires="ma">
            <p:blipFill>
              <a:blip r:embed="rId2"/>
              <a:srcRect/>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3"/>
              <a:srcRect/>
              <a:stretch>
                <a:fillRect/>
              </a:stretch>
            </p:blipFill>
          </mc:Fallback>
        </mc:AlternateContent>
        <p:spPr bwMode="auto">
          <a:xfrm>
            <a:off x="3276600" y="990600"/>
            <a:ext cx="5029200" cy="2490788"/>
          </a:xfrm>
          <a:prstGeom prst="rect">
            <a:avLst/>
          </a:prstGeom>
          <a:noFill/>
          <a:ln w="9525">
            <a:noFill/>
            <a:miter lim="800000"/>
            <a:headEnd/>
            <a:tailEnd/>
          </a:ln>
        </p:spPr>
      </p:pic>
      <p:sp>
        <p:nvSpPr>
          <p:cNvPr id="24580" name="TextBox 4"/>
          <p:cNvSpPr txBox="1">
            <a:spLocks noChangeArrowheads="1"/>
          </p:cNvSpPr>
          <p:nvPr/>
        </p:nvSpPr>
        <p:spPr bwMode="auto">
          <a:xfrm flipH="1">
            <a:off x="762000" y="1981200"/>
            <a:ext cx="2743200" cy="461963"/>
          </a:xfrm>
          <a:prstGeom prst="rect">
            <a:avLst/>
          </a:prstGeom>
          <a:noFill/>
          <a:ln w="9525">
            <a:noFill/>
            <a:miter lim="800000"/>
            <a:headEnd/>
            <a:tailEnd/>
          </a:ln>
        </p:spPr>
        <p:txBody>
          <a:bodyPr>
            <a:prstTxWarp prst="textNoShape">
              <a:avLst/>
            </a:prstTxWarp>
            <a:spAutoFit/>
          </a:bodyPr>
          <a:lstStyle/>
          <a:p>
            <a:r>
              <a:rPr lang="en-US"/>
              <a:t>Protein Standard</a:t>
            </a:r>
          </a:p>
        </p:txBody>
      </p:sp>
      <p:pic>
        <p:nvPicPr>
          <p:cNvPr id="24581" name="Picture 5"/>
          <p:cNvPicPr>
            <a:picLocks noChangeAspect="1"/>
          </p:cNvPicPr>
          <p:nvPr/>
        </p:nvPicPr>
        <mc:AlternateContent xmlns:ma="http://schemas.microsoft.com/office/mac/drawingml/2008/main">
          <mc:Choice Requires="ma">
            <p:blipFill>
              <a:blip r:embed="rId4"/>
              <a:srcRect/>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5"/>
              <a:srcRect/>
              <a:stretch>
                <a:fillRect/>
              </a:stretch>
            </p:blipFill>
          </mc:Fallback>
        </mc:AlternateContent>
        <p:spPr bwMode="auto">
          <a:xfrm>
            <a:off x="1219200" y="3886200"/>
            <a:ext cx="7470775"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533400"/>
            <a:ext cx="7793038" cy="762000"/>
          </a:xfrm>
        </p:spPr>
        <p:txBody>
          <a:bodyPr>
            <a:normAutofit fontScale="90000"/>
          </a:bodyPr>
          <a:lstStyle/>
          <a:p>
            <a:pPr eaLnBrk="1" hangingPunct="1"/>
            <a:r>
              <a:rPr lang="en-US"/>
              <a:t>Sucrose</a:t>
            </a:r>
          </a:p>
        </p:txBody>
      </p:sp>
      <p:sp>
        <p:nvSpPr>
          <p:cNvPr id="25603" name="Rectangle 3"/>
          <p:cNvSpPr>
            <a:spLocks noGrp="1" noChangeArrowheads="1"/>
          </p:cNvSpPr>
          <p:nvPr>
            <p:ph type="body" idx="1"/>
          </p:nvPr>
        </p:nvSpPr>
        <p:spPr>
          <a:xfrm>
            <a:off x="1066800" y="1981200"/>
            <a:ext cx="7391400" cy="4114800"/>
          </a:xfrm>
        </p:spPr>
        <p:txBody>
          <a:bodyPr/>
          <a:lstStyle/>
          <a:p>
            <a:pPr eaLnBrk="1" hangingPunct="1"/>
            <a:r>
              <a:rPr lang="en-US"/>
              <a:t>A bag of sugar can be stored for years with very little conversion to CO</a:t>
            </a:r>
            <a:r>
              <a:rPr lang="en-US" baseline="-25000"/>
              <a:t>2</a:t>
            </a:r>
            <a:r>
              <a:rPr lang="en-US"/>
              <a:t> and H</a:t>
            </a:r>
            <a:r>
              <a:rPr lang="en-US" baseline="-25000"/>
              <a:t>2</a:t>
            </a:r>
            <a:r>
              <a:rPr lang="en-US"/>
              <a:t>O</a:t>
            </a:r>
          </a:p>
          <a:p>
            <a:pPr eaLnBrk="1" hangingPunct="1"/>
            <a:endParaRPr lang="en-US"/>
          </a:p>
          <a:p>
            <a:pPr lvl="1" eaLnBrk="1" hangingPunct="1"/>
            <a:r>
              <a:rPr lang="en-US"/>
              <a:t>This conversion is basic to life</a:t>
            </a:r>
          </a:p>
          <a:p>
            <a:pPr lvl="1" eaLnBrk="1" hangingPunct="1"/>
            <a:r>
              <a:rPr lang="en-US"/>
              <a:t>When consumed is converted to chemical energy very fast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533400"/>
            <a:ext cx="7793038" cy="457200"/>
          </a:xfrm>
        </p:spPr>
        <p:txBody>
          <a:bodyPr>
            <a:normAutofit fontScale="90000"/>
          </a:bodyPr>
          <a:lstStyle/>
          <a:p>
            <a:pPr eaLnBrk="1" hangingPunct="1"/>
            <a:r>
              <a:rPr lang="en-US"/>
              <a:t>Catalysis</a:t>
            </a:r>
          </a:p>
        </p:txBody>
      </p:sp>
      <p:sp>
        <p:nvSpPr>
          <p:cNvPr id="26627" name="Rectangle 3"/>
          <p:cNvSpPr>
            <a:spLocks noGrp="1" noChangeArrowheads="1"/>
          </p:cNvSpPr>
          <p:nvPr>
            <p:ph type="body" idx="1"/>
          </p:nvPr>
        </p:nvSpPr>
        <p:spPr>
          <a:xfrm>
            <a:off x="228600" y="1295400"/>
            <a:ext cx="8610600" cy="2971800"/>
          </a:xfrm>
        </p:spPr>
        <p:txBody>
          <a:bodyPr/>
          <a:lstStyle/>
          <a:p>
            <a:pPr eaLnBrk="1" hangingPunct="1">
              <a:spcBef>
                <a:spcPts val="1963"/>
              </a:spcBef>
            </a:pPr>
            <a:r>
              <a:rPr lang="en-US" dirty="0"/>
              <a:t>Carried out by very highly specialized class of proteins:  Enzymes</a:t>
            </a:r>
          </a:p>
          <a:p>
            <a:pPr lvl="1" eaLnBrk="1" hangingPunct="1">
              <a:spcBef>
                <a:spcPts val="1963"/>
              </a:spcBef>
              <a:buClr>
                <a:srgbClr val="FF0000"/>
              </a:buClr>
              <a:buFont typeface="Wingdings" pitchFamily="26" charset="2"/>
              <a:buChar char=""/>
            </a:pPr>
            <a:r>
              <a:rPr lang="en-US" dirty="0"/>
              <a:t>Specialized to perform specific chemical reactions</a:t>
            </a:r>
          </a:p>
          <a:p>
            <a:pPr lvl="1" eaLnBrk="1" hangingPunct="1">
              <a:spcBef>
                <a:spcPts val="1963"/>
              </a:spcBef>
              <a:buClr>
                <a:srgbClr val="FF0000"/>
              </a:buClr>
              <a:buFont typeface="Wingdings" pitchFamily="26" charset="2"/>
              <a:buChar char=""/>
            </a:pPr>
            <a:r>
              <a:rPr lang="en-US" dirty="0"/>
              <a:t>Specialized to work in specific environments</a:t>
            </a:r>
          </a:p>
        </p:txBody>
      </p:sp>
      <p:pic>
        <p:nvPicPr>
          <p:cNvPr id="26628" name="Picture 3"/>
          <p:cNvPicPr>
            <a:picLocks noChangeAspect="1"/>
          </p:cNvPicPr>
          <p:nvPr/>
        </p:nvPicPr>
        <mc:AlternateContent xmlns:ma="http://schemas.microsoft.com/office/mac/drawingml/2008/main">
          <mc:Choice Requires="ma">
            <p:blipFill>
              <a:blip r:embed="rId2"/>
              <a:srcRect/>
              <a:stretch>
                <a:fillRect/>
              </a:stretch>
            </p:blipFill>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p:blipFill>
              <a:blip r:embed="rId3"/>
              <a:srcRect/>
              <a:stretch>
                <a:fillRect/>
              </a:stretch>
            </p:blipFill>
          </mc:Fallback>
        </mc:AlternateContent>
        <p:spPr bwMode="auto">
          <a:xfrm>
            <a:off x="990600" y="4114800"/>
            <a:ext cx="6781800" cy="2428875"/>
          </a:xfrm>
          <a:prstGeom prst="rect">
            <a:avLst/>
          </a:prstGeom>
          <a:noFill/>
          <a:ln w="9525">
            <a:noFill/>
            <a:miter lim="800000"/>
            <a:headEnd/>
            <a:tailEnd/>
          </a:ln>
        </p:spPr>
      </p:pic>
      <p:sp>
        <p:nvSpPr>
          <p:cNvPr id="5" name="TextBox 4"/>
          <p:cNvSpPr txBox="1"/>
          <p:nvPr/>
        </p:nvSpPr>
        <p:spPr>
          <a:xfrm>
            <a:off x="4800600" y="5257800"/>
            <a:ext cx="384175" cy="307975"/>
          </a:xfrm>
          <a:prstGeom prst="rect">
            <a:avLst/>
          </a:prstGeom>
          <a:noFill/>
        </p:spPr>
        <p:txBody>
          <a:bodyPr wrap="none">
            <a:spAutoFit/>
          </a:bodyPr>
          <a:lstStyle/>
          <a:p>
            <a:pPr>
              <a:defRPr/>
            </a:pPr>
            <a:r>
              <a:rPr lang="en-US" sz="1400" dirty="0">
                <a:solidFill>
                  <a:schemeClr val="tx2">
                    <a:lumMod val="60000"/>
                    <a:lumOff val="40000"/>
                  </a:schemeClr>
                </a:solidFill>
              </a:rPr>
              <a:t>H</a:t>
            </a:r>
            <a:r>
              <a:rPr lang="en-US" sz="1400" baseline="30000" dirty="0">
                <a:solidFill>
                  <a:schemeClr val="tx2">
                    <a:lumMod val="60000"/>
                    <a:lumOff val="40000"/>
                  </a:schemeClr>
                </a:solidFill>
              </a:rPr>
              <a:t>+</a:t>
            </a:r>
          </a:p>
        </p:txBody>
      </p:sp>
      <p:sp>
        <p:nvSpPr>
          <p:cNvPr id="26630" name="TextBox 5"/>
          <p:cNvSpPr txBox="1">
            <a:spLocks noChangeArrowheads="1"/>
          </p:cNvSpPr>
          <p:nvPr/>
        </p:nvSpPr>
        <p:spPr bwMode="auto">
          <a:xfrm>
            <a:off x="4495800" y="5486400"/>
            <a:ext cx="1095375" cy="307975"/>
          </a:xfrm>
          <a:prstGeom prst="rect">
            <a:avLst/>
          </a:prstGeom>
          <a:noFill/>
          <a:ln w="9525">
            <a:noFill/>
            <a:miter lim="800000"/>
            <a:headEnd/>
            <a:tailEnd/>
          </a:ln>
        </p:spPr>
        <p:txBody>
          <a:bodyPr wrap="none">
            <a:prstTxWarp prst="textNoShape">
              <a:avLst/>
            </a:prstTxWarp>
            <a:spAutoFit/>
          </a:bodyPr>
          <a:lstStyle/>
          <a:p>
            <a:r>
              <a:rPr lang="en-US" sz="1400" b="1">
                <a:solidFill>
                  <a:srgbClr val="0000FF"/>
                </a:solidFill>
              </a:rPr>
              <a:t>or Enzyme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126</TotalTime>
  <Words>1324</Words>
  <Application>Microsoft Macintosh PowerPoint</Application>
  <PresentationFormat>On-screen Show (4:3)</PresentationFormat>
  <Paragraphs>163</Paragraphs>
  <Slides>38</Slides>
  <Notes>1</Notes>
  <HiddenSlides>0</HiddenSlides>
  <MMClips>0</MMClips>
  <ScaleCrop>false</ScaleCrop>
  <HeadingPairs>
    <vt:vector size="8" baseType="variant">
      <vt:variant>
        <vt:lpstr>Design Template</vt:lpstr>
      </vt:variant>
      <vt:variant>
        <vt:i4>1</vt:i4>
      </vt:variant>
      <vt:variant>
        <vt:lpstr>Links</vt:lpstr>
      </vt:variant>
      <vt:variant>
        <vt:i4>1</vt:i4>
      </vt:variant>
      <vt:variant>
        <vt:lpstr>Embedded OLE Servers</vt:lpstr>
      </vt:variant>
      <vt:variant>
        <vt:i4>1</vt:i4>
      </vt:variant>
      <vt:variant>
        <vt:lpstr>Slide Titles</vt:lpstr>
      </vt:variant>
      <vt:variant>
        <vt:i4>38</vt:i4>
      </vt:variant>
    </vt:vector>
  </HeadingPairs>
  <TitlesOfParts>
    <vt:vector size="41" baseType="lpstr">
      <vt:lpstr>Office Theme</vt:lpstr>
      <vt:lpstr>Macintosh HD:Users:zerongwang:Desktop:teaching:biochemistry lab:biochem lab documents:lab 5 enzyme:EXERCISE 5 Enzyme.doc!OLE_LINK1</vt:lpstr>
      <vt:lpstr>Equation</vt:lpstr>
      <vt:lpstr>Analysis of Protein Purity</vt:lpstr>
      <vt:lpstr>Monitoring Progress of Purification Protocol</vt:lpstr>
      <vt:lpstr>Monitoring Progress of Purification Protocol</vt:lpstr>
      <vt:lpstr>Monitoring Progress of Purification Protocol</vt:lpstr>
      <vt:lpstr>Monitoring Progress of Purification Protocol</vt:lpstr>
      <vt:lpstr>The Quantity of Protein</vt:lpstr>
      <vt:lpstr>Dilution Sequence</vt:lpstr>
      <vt:lpstr>Sucrose</vt:lpstr>
      <vt:lpstr>Catalysis</vt:lpstr>
      <vt:lpstr>Enzyme Kinetics</vt:lpstr>
      <vt:lpstr>First Order Reaction</vt:lpstr>
      <vt:lpstr>1st Order Reaction</vt:lpstr>
      <vt:lpstr>2nd Order Reaction</vt:lpstr>
      <vt:lpstr>2nd Order Reaction</vt:lpstr>
      <vt:lpstr>Reversible 1st Order Reaction</vt:lpstr>
      <vt:lpstr>Reversible 1st Order Reaction</vt:lpstr>
      <vt:lpstr>Consecutive 1st Order Reaction</vt:lpstr>
      <vt:lpstr>Consecutive 1st Order Reaction</vt:lpstr>
      <vt:lpstr>Rapid Equilibrium Assumption</vt:lpstr>
      <vt:lpstr>Henri-Michaelis-Menten Equation</vt:lpstr>
      <vt:lpstr>Steady-State Assumption</vt:lpstr>
      <vt:lpstr>Slide 22</vt:lpstr>
      <vt:lpstr>Slide 23</vt:lpstr>
      <vt:lpstr>More Complicated Equation</vt:lpstr>
      <vt:lpstr>Enzyme Kinetic Summary</vt:lpstr>
      <vt:lpstr>Effect of [Substrate]</vt:lpstr>
      <vt:lpstr>Slide 27</vt:lpstr>
      <vt:lpstr>Effect of Enzyme</vt:lpstr>
      <vt:lpstr>Determining KM and Vmax</vt:lpstr>
      <vt:lpstr>Hanes-Wolff Plot</vt:lpstr>
      <vt:lpstr>Vmax and KM</vt:lpstr>
      <vt:lpstr>Meaning of Km</vt:lpstr>
      <vt:lpstr>Meaning of Km (cont)</vt:lpstr>
      <vt:lpstr> Uses of Km</vt:lpstr>
      <vt:lpstr>Meaning of Vmax </vt:lpstr>
      <vt:lpstr>Derivation of kcat</vt:lpstr>
      <vt:lpstr>Definition and Use of kcat</vt:lpstr>
      <vt:lpstr>Purification Result</vt:lpstr>
    </vt:vector>
  </TitlesOfParts>
  <Company>UHCL</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Protein Purity</dc:title>
  <dc:creator>ZERONG WANG</dc:creator>
  <cp:lastModifiedBy>ZERONG WANG</cp:lastModifiedBy>
  <cp:revision>48</cp:revision>
  <dcterms:created xsi:type="dcterms:W3CDTF">2009-10-12T14:20:37Z</dcterms:created>
  <dcterms:modified xsi:type="dcterms:W3CDTF">2009-10-12T14:26:40Z</dcterms:modified>
</cp:coreProperties>
</file>